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4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7" d="100"/>
          <a:sy n="107" d="100"/>
        </p:scale>
        <p:origin x="754" y="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1b992f1dd02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1b992f1dd02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1b992f1dd02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1b992f1dd02_0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1bb5c043a9d_4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1bb5c043a9d_4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1bb5c043a9d_4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1bb5c043a9d_4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1bb5c043a9d_4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1bb5c043a9d_4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1b992f1dd02_3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1b992f1dd02_3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Na stránce je animace - po prvním kliknutí se zobrazí 1. obrázek, automaticky ostatní</a:t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1b992f1dd02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1b992f1dd02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1b992f1dd02_0_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1b992f1dd02_0_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1b992f1dd02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1b992f1dd02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1bb5c043a9d_4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g1bb5c043a9d_4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1bb5c043a9d_4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1bb5c043a9d_4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1b992f1dd02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Google Shape;218;g1b992f1dd02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1b992f1dd02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1b992f1dd02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1b992f1dd02_0_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" name="Google Shape;235;g1b992f1dd02_0_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1bc389a0d0d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1bc389a0d0d_0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1bb5c043a9d_4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4" name="Google Shape;254;g1bb5c043a9d_4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1b992f1dd02_0_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" name="Google Shape;261;g1b992f1dd02_0_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1b992f1dd02_0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" name="Google Shape;271;g1b992f1dd02_0_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1b992f1dd02_0_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" name="Google Shape;280;g1b992f1dd02_0_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1bb5c043a9d_4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9" name="Google Shape;289;g1bb5c043a9d_4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1bb5c043a9d_4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8" name="Google Shape;298;g1bb5c043a9d_4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1b992f1dd02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1b992f1dd02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1bb5c043a9d_4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5" name="Google Shape;305;g1bb5c043a9d_4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g1b992f1dd02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2" name="Google Shape;312;g1b992f1dd02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g1b992f1dd02_0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9" name="Google Shape;319;g1b992f1dd02_0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g1b992f1dd02_0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9" name="Google Shape;329;g1b992f1dd02_0_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g1beb4230ea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6" name="Google Shape;336;g1beb4230ea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g1b992f1dd02_3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3" name="Google Shape;343;g1b992f1dd02_3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1bef2b2f087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4" name="Google Shape;354;g1bef2b2f087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g1bb5c043a9d_4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6" name="Google Shape;366;g1bb5c043a9d_4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1b992f1dd02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1b992f1dd02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1b992f1dd02_0_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1b992f1dd02_0_1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1b992f1dd02_0_1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1b992f1dd02_0_1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1b992f1dd02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1b992f1dd02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1b992f1dd02_0_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1b992f1dd02_0_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1b992f1dd02_0_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1b992f1dd02_0_1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13" Type="http://schemas.openxmlformats.org/officeDocument/2006/relationships/image" Target="../media/image30.jpg"/><Relationship Id="rId3" Type="http://schemas.openxmlformats.org/officeDocument/2006/relationships/image" Target="../media/image20.jpg"/><Relationship Id="rId7" Type="http://schemas.openxmlformats.org/officeDocument/2006/relationships/image" Target="../media/image24.jpg"/><Relationship Id="rId12" Type="http://schemas.openxmlformats.org/officeDocument/2006/relationships/image" Target="../media/image29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jpg"/><Relationship Id="rId11" Type="http://schemas.openxmlformats.org/officeDocument/2006/relationships/image" Target="../media/image28.jpg"/><Relationship Id="rId5" Type="http://schemas.openxmlformats.org/officeDocument/2006/relationships/image" Target="../media/image22.jpg"/><Relationship Id="rId10" Type="http://schemas.openxmlformats.org/officeDocument/2006/relationships/image" Target="../media/image27.jpg"/><Relationship Id="rId4" Type="http://schemas.openxmlformats.org/officeDocument/2006/relationships/image" Target="../media/image21.jpg"/><Relationship Id="rId9" Type="http://schemas.openxmlformats.org/officeDocument/2006/relationships/image" Target="../media/image26.jpg"/><Relationship Id="rId14" Type="http://schemas.openxmlformats.org/officeDocument/2006/relationships/image" Target="../media/image31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3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7" Type="http://schemas.openxmlformats.org/officeDocument/2006/relationships/image" Target="../media/image38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.jpg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xfordlearnersbookshelf.com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9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3.jpg"/><Relationship Id="rId5" Type="http://schemas.openxmlformats.org/officeDocument/2006/relationships/image" Target="../media/image42.jpg"/><Relationship Id="rId4" Type="http://schemas.openxmlformats.org/officeDocument/2006/relationships/image" Target="../media/image4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syNtPYAlaqnH3xniJCyq91HcTruvrl1-/view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5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8.jpg"/><Relationship Id="rId4" Type="http://schemas.openxmlformats.org/officeDocument/2006/relationships/image" Target="../media/image47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0.jp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g"/><Relationship Id="rId3" Type="http://schemas.openxmlformats.org/officeDocument/2006/relationships/image" Target="../media/image51.jpg"/><Relationship Id="rId7" Type="http://schemas.openxmlformats.org/officeDocument/2006/relationships/image" Target="../media/image55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4.jpg"/><Relationship Id="rId5" Type="http://schemas.openxmlformats.org/officeDocument/2006/relationships/image" Target="../media/image53.jpg"/><Relationship Id="rId4" Type="http://schemas.openxmlformats.org/officeDocument/2006/relationships/image" Target="../media/image52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1.jpg"/><Relationship Id="rId5" Type="http://schemas.openxmlformats.org/officeDocument/2006/relationships/image" Target="../media/image60.jpg"/><Relationship Id="rId4" Type="http://schemas.openxmlformats.org/officeDocument/2006/relationships/image" Target="../media/image59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4.jpg"/><Relationship Id="rId4" Type="http://schemas.openxmlformats.org/officeDocument/2006/relationships/image" Target="../media/image63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twinspace.etwinning.net/files/collabspace/7/67/967/60967/files/b91226777.pdf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7.png"/><Relationship Id="rId5" Type="http://schemas.openxmlformats.org/officeDocument/2006/relationships/image" Target="../media/image66.jpg"/><Relationship Id="rId4" Type="http://schemas.openxmlformats.org/officeDocument/2006/relationships/image" Target="../media/image65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skolyktoremeniasvet.sk/metodicke-prirucky/" TargetMode="External"/><Relationship Id="rId4" Type="http://schemas.openxmlformats.org/officeDocument/2006/relationships/image" Target="../media/image69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6.jpg"/><Relationship Id="rId5" Type="http://schemas.openxmlformats.org/officeDocument/2006/relationships/image" Target="../media/image75.jpg"/><Relationship Id="rId4" Type="http://schemas.openxmlformats.org/officeDocument/2006/relationships/image" Target="../media/image74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7" Type="http://schemas.openxmlformats.org/officeDocument/2006/relationships/image" Target="../media/image82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1.jpg"/><Relationship Id="rId5" Type="http://schemas.openxmlformats.org/officeDocument/2006/relationships/image" Target="../media/image74.jpg"/><Relationship Id="rId4" Type="http://schemas.openxmlformats.org/officeDocument/2006/relationships/image" Target="../media/image80.jp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jpg"/><Relationship Id="rId3" Type="http://schemas.openxmlformats.org/officeDocument/2006/relationships/image" Target="../media/image83.jpg"/><Relationship Id="rId7" Type="http://schemas.openxmlformats.org/officeDocument/2006/relationships/image" Target="../media/image87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6.jpg"/><Relationship Id="rId5" Type="http://schemas.openxmlformats.org/officeDocument/2006/relationships/image" Target="../media/image85.jpg"/><Relationship Id="rId10" Type="http://schemas.openxmlformats.org/officeDocument/2006/relationships/image" Target="../media/image90.jpg"/><Relationship Id="rId4" Type="http://schemas.openxmlformats.org/officeDocument/2006/relationships/image" Target="../media/image84.jpg"/><Relationship Id="rId9" Type="http://schemas.openxmlformats.org/officeDocument/2006/relationships/image" Target="../media/image89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2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jpg"/><Relationship Id="rId4" Type="http://schemas.openxmlformats.org/officeDocument/2006/relationships/hyperlink" Target="https://2zs.edupage.org/a/virtualne-dni-otvorenych-dveri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inedu.sk/vzdelavanie-v-profesijnom-rozvoji/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311700" y="2178425"/>
            <a:ext cx="8520600" cy="1218900"/>
          </a:xfrm>
          <a:prstGeom prst="rect">
            <a:avLst/>
          </a:prstGeom>
          <a:effectLst>
            <a:outerShdw blurRad="114300" dist="142875" dir="12060000" algn="bl" rotWithShape="0">
              <a:srgbClr val="000000">
                <a:alpha val="46000"/>
              </a:srgbClr>
            </a:outerShdw>
          </a:effectLst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dirty="0"/>
              <a:t>Stínování na Slovensku</a:t>
            </a:r>
            <a:endParaRPr dirty="0"/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311700" y="33973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dirty="0">
                <a:solidFill>
                  <a:srgbClr val="434343"/>
                </a:solidFill>
              </a:rPr>
              <a:t>Levice, 12.-16. 12. 2022</a:t>
            </a:r>
            <a:endParaRPr dirty="0">
              <a:solidFill>
                <a:srgbClr val="434343"/>
              </a:solidFill>
            </a:endParaRPr>
          </a:p>
        </p:txBody>
      </p:sp>
      <p:sp>
        <p:nvSpPr>
          <p:cNvPr id="56" name="Google Shape;56;p13"/>
          <p:cNvSpPr txBox="1"/>
          <p:nvPr/>
        </p:nvSpPr>
        <p:spPr>
          <a:xfrm>
            <a:off x="1350725" y="4266875"/>
            <a:ext cx="6592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13"/>
          <p:cNvSpPr txBox="1"/>
          <p:nvPr/>
        </p:nvSpPr>
        <p:spPr>
          <a:xfrm>
            <a:off x="983825" y="4189925"/>
            <a:ext cx="73263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400" dirty="0">
                <a:solidFill>
                  <a:srgbClr val="434343"/>
                </a:solidFill>
              </a:rPr>
              <a:t>Monika Janočková, Zora Kasiková, Marek Inderka</a:t>
            </a:r>
            <a:endParaRPr sz="1000" dirty="0">
              <a:solidFill>
                <a:srgbClr val="434343"/>
              </a:solidFill>
            </a:endParaRPr>
          </a:p>
        </p:txBody>
      </p:sp>
      <p:pic>
        <p:nvPicPr>
          <p:cNvPr id="58" name="Google Shape;58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0" y="53575"/>
            <a:ext cx="3144375" cy="2518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32325" y="16762"/>
            <a:ext cx="2792069" cy="1873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2" descr="Resultado de imagen de zsmnisek logo">
            <a:extLst>
              <a:ext uri="{FF2B5EF4-FFF2-40B4-BE49-F238E27FC236}">
                <a16:creationId xmlns:a16="http://schemas.microsoft.com/office/drawing/2014/main" id="{1AA26E86-7E31-9D12-0D60-0275A55C98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097" y="354231"/>
            <a:ext cx="997744" cy="997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BED23D80-2C02-F80E-5F54-2286C50EF3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950" y="1823854"/>
            <a:ext cx="2935265" cy="747021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Overview</a:t>
            </a:r>
            <a:endParaRPr/>
          </a:p>
        </p:txBody>
      </p:sp>
      <p:sp>
        <p:nvSpPr>
          <p:cNvPr id="120" name="Google Shape;120;p2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6450900" cy="379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 lnSpcReduction="20000"/>
          </a:bodyPr>
          <a:lstStyle/>
          <a:p>
            <a:pPr marL="457200" lvl="0" indent="-325755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Char char="●"/>
            </a:pPr>
            <a:r>
              <a:rPr lang="cs">
                <a:solidFill>
                  <a:srgbClr val="434343"/>
                </a:solidFill>
              </a:rPr>
              <a:t>celkem jsme navštívili 25 různých lekcí / vyučovacích hodin</a:t>
            </a:r>
            <a:endParaRPr>
              <a:solidFill>
                <a:srgbClr val="434343"/>
              </a:solidFill>
            </a:endParaRPr>
          </a:p>
          <a:p>
            <a:pPr marL="914400" lvl="1" indent="-325755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Char char="○"/>
            </a:pPr>
            <a:r>
              <a:rPr lang="cs" sz="1800">
                <a:solidFill>
                  <a:srgbClr val="434343"/>
                </a:solidFill>
              </a:rPr>
              <a:t>informatika, matematika, technika, slovenský jazyk, přírodověda, výtvarná výchova, environmentální výchova, praktika z biologie, kroužek chemie, kroužek programování, lekce pro nadané děti, vrstevnické učení první pomoci</a:t>
            </a:r>
            <a:endParaRPr sz="1800">
              <a:solidFill>
                <a:srgbClr val="434343"/>
              </a:solidFill>
            </a:endParaRPr>
          </a:p>
          <a:p>
            <a:pPr marL="457200" lvl="0" indent="-325755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Char char="●"/>
            </a:pPr>
            <a:r>
              <a:rPr lang="cs">
                <a:solidFill>
                  <a:srgbClr val="434343"/>
                </a:solidFill>
              </a:rPr>
              <a:t>absolvovali jsme rozhovor s paní ředitelkou, se školní psycholožkou a sociální pedagožkou (školní poradenské pracoviště), se zástupkyněmi, návštěvy ve třídách, nespočet rozhovorů a nakonec i interní on-line sdílení poznatků ze stínování  </a:t>
            </a:r>
            <a:endParaRPr>
              <a:solidFill>
                <a:srgbClr val="434343"/>
              </a:solidFill>
            </a:endParaRPr>
          </a:p>
          <a:p>
            <a:pPr marL="457200" lvl="0" indent="-325755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Char char="●"/>
            </a:pPr>
            <a:r>
              <a:rPr lang="cs">
                <a:solidFill>
                  <a:srgbClr val="434343"/>
                </a:solidFill>
              </a:rPr>
              <a:t>provázel nás digitální koordinátor </a:t>
            </a:r>
            <a:endParaRPr>
              <a:solidFill>
                <a:srgbClr val="434343"/>
              </a:solidFill>
            </a:endParaRPr>
          </a:p>
        </p:txBody>
      </p:sp>
      <p:pic>
        <p:nvPicPr>
          <p:cNvPr id="121" name="Google Shape;121;p22"/>
          <p:cNvPicPr preferRelativeResize="0"/>
          <p:nvPr/>
        </p:nvPicPr>
        <p:blipFill rotWithShape="1">
          <a:blip r:embed="rId3">
            <a:alphaModFix/>
          </a:blip>
          <a:srcRect l="10788" t="5040" r="31703" b="13915"/>
          <a:stretch/>
        </p:blipFill>
        <p:spPr>
          <a:xfrm>
            <a:off x="6722175" y="743775"/>
            <a:ext cx="2218399" cy="41684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Školské poradenské pracoviště</a:t>
            </a:r>
            <a:endParaRPr/>
          </a:p>
        </p:txBody>
      </p:sp>
      <p:sp>
        <p:nvSpPr>
          <p:cNvPr id="127" name="Google Shape;127;p23"/>
          <p:cNvSpPr txBox="1">
            <a:spLocks noGrp="1"/>
          </p:cNvSpPr>
          <p:nvPr>
            <p:ph type="body" idx="1"/>
          </p:nvPr>
        </p:nvSpPr>
        <p:spPr>
          <a:xfrm>
            <a:off x="311700" y="970275"/>
            <a:ext cx="8520600" cy="39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77500" lnSpcReduction="20000"/>
          </a:bodyPr>
          <a:lstStyle/>
          <a:p>
            <a:pPr marL="457200" lvl="0" indent="-317182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Char char="●"/>
            </a:pPr>
            <a:r>
              <a:rPr lang="cs">
                <a:solidFill>
                  <a:srgbClr val="434343"/>
                </a:solidFill>
              </a:rPr>
              <a:t>školní psycholožka (2 dny v týdnu), </a:t>
            </a:r>
            <a:endParaRPr>
              <a:solidFill>
                <a:srgbClr val="434343"/>
              </a:solidFill>
            </a:endParaRPr>
          </a:p>
          <a:p>
            <a:pPr marL="457200" lvl="0" indent="-317182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Char char="●"/>
            </a:pPr>
            <a:r>
              <a:rPr lang="cs">
                <a:solidFill>
                  <a:srgbClr val="434343"/>
                </a:solidFill>
              </a:rPr>
              <a:t>sociální pedagožka, </a:t>
            </a:r>
            <a:endParaRPr>
              <a:solidFill>
                <a:srgbClr val="434343"/>
              </a:solidFill>
            </a:endParaRPr>
          </a:p>
          <a:p>
            <a:pPr marL="457200" lvl="0" indent="-317182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Char char="●"/>
            </a:pPr>
            <a:r>
              <a:rPr lang="cs">
                <a:solidFill>
                  <a:srgbClr val="434343"/>
                </a:solidFill>
              </a:rPr>
              <a:t>speciální pedagožka</a:t>
            </a:r>
            <a:endParaRPr>
              <a:solidFill>
                <a:srgbClr val="434343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>
              <a:solidFill>
                <a:srgbClr val="434343"/>
              </a:solidFill>
            </a:endParaRPr>
          </a:p>
          <a:p>
            <a:pPr marL="457200" lvl="0" indent="-317182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rgbClr val="434343"/>
              </a:buClr>
              <a:buSzPct val="100000"/>
              <a:buChar char="●"/>
            </a:pPr>
            <a:r>
              <a:rPr lang="cs">
                <a:solidFill>
                  <a:srgbClr val="434343"/>
                </a:solidFill>
              </a:rPr>
              <a:t>1x ročně dělají dotazník k šikaně</a:t>
            </a:r>
            <a:endParaRPr>
              <a:solidFill>
                <a:srgbClr val="434343"/>
              </a:solidFill>
            </a:endParaRPr>
          </a:p>
          <a:p>
            <a:pPr marL="457200" lvl="0" indent="-317182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Char char="●"/>
            </a:pPr>
            <a:r>
              <a:rPr lang="cs">
                <a:solidFill>
                  <a:srgbClr val="434343"/>
                </a:solidFill>
              </a:rPr>
              <a:t>biofeedback - aplikace HRV (Heart Rate Variability) biofeedback</a:t>
            </a:r>
            <a:endParaRPr>
              <a:solidFill>
                <a:srgbClr val="434343"/>
              </a:solidFill>
            </a:endParaRPr>
          </a:p>
          <a:p>
            <a:pPr marL="457200" lvl="0" indent="-317182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Char char="●"/>
            </a:pPr>
            <a:r>
              <a:rPr lang="cs">
                <a:solidFill>
                  <a:srgbClr val="434343"/>
                </a:solidFill>
              </a:rPr>
              <a:t>10 asistentů pedagoga</a:t>
            </a:r>
            <a:endParaRPr>
              <a:solidFill>
                <a:srgbClr val="434343"/>
              </a:solidFill>
            </a:endParaRPr>
          </a:p>
          <a:p>
            <a:pPr marL="457200" lvl="0" indent="-317182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Char char="●"/>
            </a:pPr>
            <a:r>
              <a:rPr lang="cs">
                <a:solidFill>
                  <a:srgbClr val="434343"/>
                </a:solidFill>
              </a:rPr>
              <a:t>index školního úspěchu</a:t>
            </a:r>
            <a:endParaRPr>
              <a:solidFill>
                <a:srgbClr val="434343"/>
              </a:solidFill>
            </a:endParaRPr>
          </a:p>
          <a:p>
            <a:pPr marL="457200" lvl="0" indent="-317182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Char char="●"/>
            </a:pPr>
            <a:r>
              <a:rPr lang="cs">
                <a:solidFill>
                  <a:srgbClr val="434343"/>
                </a:solidFill>
              </a:rPr>
              <a:t>školy by měla podchytit děti ohrožené neúspěchem - třídní učitel by měl v první řadě nabídnout doučování v odpoledních hodinách</a:t>
            </a:r>
            <a:endParaRPr>
              <a:solidFill>
                <a:srgbClr val="434343"/>
              </a:solidFill>
            </a:endParaRPr>
          </a:p>
          <a:p>
            <a:pPr marL="457200" lvl="0" indent="-317182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Char char="●"/>
            </a:pPr>
            <a:r>
              <a:rPr lang="cs">
                <a:solidFill>
                  <a:srgbClr val="434343"/>
                </a:solidFill>
              </a:rPr>
              <a:t>přímo školní psycholožka organizuje preventivní programy ve třídách (např. k poruchám příjmu potravy), nabízí podporu učitelům (záleží na nich, zda využijí)</a:t>
            </a:r>
            <a:endParaRPr>
              <a:solidFill>
                <a:srgbClr val="434343"/>
              </a:solidFill>
            </a:endParaRPr>
          </a:p>
        </p:txBody>
      </p:sp>
      <p:pic>
        <p:nvPicPr>
          <p:cNvPr id="128" name="Google Shape;128;p23"/>
          <p:cNvPicPr preferRelativeResize="0"/>
          <p:nvPr/>
        </p:nvPicPr>
        <p:blipFill rotWithShape="1">
          <a:blip r:embed="rId3">
            <a:alphaModFix/>
          </a:blip>
          <a:srcRect l="11512" b="2676"/>
          <a:stretch/>
        </p:blipFill>
        <p:spPr>
          <a:xfrm>
            <a:off x="5422100" y="235750"/>
            <a:ext cx="2831875" cy="233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Předměty</a:t>
            </a:r>
            <a:endParaRPr/>
          </a:p>
        </p:txBody>
      </p:sp>
      <p:sp>
        <p:nvSpPr>
          <p:cNvPr id="134" name="Google Shape;134;p24"/>
          <p:cNvSpPr txBox="1">
            <a:spLocks noGrp="1"/>
          </p:cNvSpPr>
          <p:nvPr>
            <p:ph type="body" idx="1"/>
          </p:nvPr>
        </p:nvSpPr>
        <p:spPr>
          <a:xfrm>
            <a:off x="107150" y="1152475"/>
            <a:ext cx="5068500" cy="382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Char char="●"/>
            </a:pPr>
            <a:r>
              <a:rPr lang="cs" sz="1600">
                <a:solidFill>
                  <a:srgbClr val="434343"/>
                </a:solidFill>
              </a:rPr>
              <a:t>Povinně volitelné předměty v 7. r. : 2. cizí jazyk (žádá o něj rodič) nebo Technika, Etická výchova nebo Náboženství (katolické nebo protestantské)</a:t>
            </a:r>
            <a:endParaRPr sz="1600">
              <a:solidFill>
                <a:srgbClr val="434343"/>
              </a:solidFill>
            </a:endParaRPr>
          </a:p>
          <a:p>
            <a:pPr marL="45720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Char char="●"/>
            </a:pPr>
            <a:r>
              <a:rPr lang="cs" sz="1600">
                <a:solidFill>
                  <a:srgbClr val="434343"/>
                </a:solidFill>
              </a:rPr>
              <a:t>Finanční gramotnost - průřezové téma </a:t>
            </a:r>
            <a:endParaRPr sz="1600">
              <a:solidFill>
                <a:srgbClr val="434343"/>
              </a:solidFill>
            </a:endParaRPr>
          </a:p>
          <a:p>
            <a:pPr marL="45720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" sz="1600">
                <a:solidFill>
                  <a:srgbClr val="434343"/>
                </a:solidFill>
              </a:rPr>
              <a:t>(v informatice například úlohy s eurem)</a:t>
            </a:r>
            <a:endParaRPr sz="1600">
              <a:solidFill>
                <a:srgbClr val="434343"/>
              </a:solidFill>
            </a:endParaRPr>
          </a:p>
          <a:p>
            <a:pPr marL="45720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Char char="●"/>
            </a:pPr>
            <a:r>
              <a:rPr lang="cs" sz="1600">
                <a:solidFill>
                  <a:srgbClr val="434343"/>
                </a:solidFill>
              </a:rPr>
              <a:t>Vkz není samostatný předmět (průřezové téma, 2x ročně obdoba branné výchovy)</a:t>
            </a:r>
            <a:endParaRPr sz="1600">
              <a:solidFill>
                <a:srgbClr val="434343"/>
              </a:solidFill>
            </a:endParaRPr>
          </a:p>
          <a:p>
            <a:pPr marL="45720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Char char="●"/>
            </a:pPr>
            <a:r>
              <a:rPr lang="cs" sz="1600">
                <a:solidFill>
                  <a:srgbClr val="434343"/>
                </a:solidFill>
              </a:rPr>
              <a:t>Třídnické hodiny nejsou, ale každý učitel musí se svou třídou 2x měsíčně mít program se svou třídou nad rámec vyučování</a:t>
            </a:r>
            <a:endParaRPr sz="1600">
              <a:solidFill>
                <a:srgbClr val="434343"/>
              </a:solidFill>
            </a:endParaRPr>
          </a:p>
        </p:txBody>
      </p:sp>
      <p:pic>
        <p:nvPicPr>
          <p:cNvPr id="135" name="Google Shape;135;p24"/>
          <p:cNvPicPr preferRelativeResize="0"/>
          <p:nvPr/>
        </p:nvPicPr>
        <p:blipFill rotWithShape="1">
          <a:blip r:embed="rId3">
            <a:alphaModFix/>
          </a:blip>
          <a:srcRect l="12858" t="39250" r="28428"/>
          <a:stretch/>
        </p:blipFill>
        <p:spPr>
          <a:xfrm rot="-546255">
            <a:off x="5522351" y="2927499"/>
            <a:ext cx="2936072" cy="2308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24"/>
          <p:cNvPicPr preferRelativeResize="0"/>
          <p:nvPr/>
        </p:nvPicPr>
        <p:blipFill rotWithShape="1">
          <a:blip r:embed="rId4">
            <a:alphaModFix/>
          </a:blip>
          <a:srcRect t="12669" r="19497" b="14097"/>
          <a:stretch/>
        </p:blipFill>
        <p:spPr>
          <a:xfrm rot="724554">
            <a:off x="5260144" y="386770"/>
            <a:ext cx="3726787" cy="25434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Předměty</a:t>
            </a:r>
            <a:endParaRPr/>
          </a:p>
        </p:txBody>
      </p:sp>
      <p:pic>
        <p:nvPicPr>
          <p:cNvPr id="142" name="Google Shape;142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9125" y="1589350"/>
            <a:ext cx="4213526" cy="2828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68650" y="710600"/>
            <a:ext cx="4063649" cy="4110426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25"/>
          <p:cNvSpPr txBox="1"/>
          <p:nvPr/>
        </p:nvSpPr>
        <p:spPr>
          <a:xfrm>
            <a:off x="172925" y="1189150"/>
            <a:ext cx="1580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1. STUPEŇ</a:t>
            </a:r>
            <a:endParaRPr/>
          </a:p>
        </p:txBody>
      </p:sp>
      <p:sp>
        <p:nvSpPr>
          <p:cNvPr id="145" name="Google Shape;145;p25"/>
          <p:cNvSpPr txBox="1"/>
          <p:nvPr/>
        </p:nvSpPr>
        <p:spPr>
          <a:xfrm>
            <a:off x="4768650" y="310400"/>
            <a:ext cx="1580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2. STUPEŇ</a:t>
            </a:r>
            <a:endParaRPr/>
          </a:p>
        </p:txBody>
      </p:sp>
      <p:cxnSp>
        <p:nvCxnSpPr>
          <p:cNvPr id="146" name="Google Shape;146;p25"/>
          <p:cNvCxnSpPr/>
          <p:nvPr/>
        </p:nvCxnSpPr>
        <p:spPr>
          <a:xfrm>
            <a:off x="2958725" y="1229837"/>
            <a:ext cx="290100" cy="53220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47" name="Google Shape;147;p25"/>
          <p:cNvCxnSpPr/>
          <p:nvPr/>
        </p:nvCxnSpPr>
        <p:spPr>
          <a:xfrm flipH="1">
            <a:off x="4095500" y="1314100"/>
            <a:ext cx="306300" cy="43530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48" name="Google Shape;148;p25"/>
          <p:cNvSpPr txBox="1"/>
          <p:nvPr/>
        </p:nvSpPr>
        <p:spPr>
          <a:xfrm>
            <a:off x="2447080" y="563800"/>
            <a:ext cx="7599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1200">
                <a:solidFill>
                  <a:srgbClr val="999999"/>
                </a:solidFill>
              </a:rPr>
              <a:t>Státní </a:t>
            </a:r>
            <a:br>
              <a:rPr lang="cs" sz="1200">
                <a:solidFill>
                  <a:srgbClr val="999999"/>
                </a:solidFill>
              </a:rPr>
            </a:br>
            <a:r>
              <a:rPr lang="cs" sz="1200">
                <a:solidFill>
                  <a:srgbClr val="999999"/>
                </a:solidFill>
              </a:rPr>
              <a:t>vzd. </a:t>
            </a:r>
            <a:br>
              <a:rPr lang="cs" sz="1200">
                <a:solidFill>
                  <a:srgbClr val="999999"/>
                </a:solidFill>
              </a:rPr>
            </a:br>
            <a:r>
              <a:rPr lang="cs" sz="1200">
                <a:solidFill>
                  <a:srgbClr val="999999"/>
                </a:solidFill>
              </a:rPr>
              <a:t>program</a:t>
            </a:r>
            <a:endParaRPr sz="1200">
              <a:solidFill>
                <a:srgbClr val="999999"/>
              </a:solidFill>
            </a:endParaRPr>
          </a:p>
        </p:txBody>
      </p:sp>
      <p:sp>
        <p:nvSpPr>
          <p:cNvPr id="149" name="Google Shape;149;p25"/>
          <p:cNvSpPr txBox="1"/>
          <p:nvPr/>
        </p:nvSpPr>
        <p:spPr>
          <a:xfrm>
            <a:off x="3964505" y="640000"/>
            <a:ext cx="7599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1200">
                <a:solidFill>
                  <a:srgbClr val="999999"/>
                </a:solidFill>
              </a:rPr>
              <a:t>Školní</a:t>
            </a:r>
            <a:br>
              <a:rPr lang="cs" sz="1200">
                <a:solidFill>
                  <a:srgbClr val="999999"/>
                </a:solidFill>
              </a:rPr>
            </a:br>
            <a:r>
              <a:rPr lang="cs" sz="1200">
                <a:solidFill>
                  <a:srgbClr val="999999"/>
                </a:solidFill>
              </a:rPr>
              <a:t>vzd. </a:t>
            </a:r>
            <a:br>
              <a:rPr lang="cs" sz="1200">
                <a:solidFill>
                  <a:srgbClr val="999999"/>
                </a:solidFill>
              </a:rPr>
            </a:br>
            <a:r>
              <a:rPr lang="cs" sz="1200">
                <a:solidFill>
                  <a:srgbClr val="999999"/>
                </a:solidFill>
              </a:rPr>
              <a:t>program</a:t>
            </a:r>
            <a:endParaRPr sz="1200">
              <a:solidFill>
                <a:srgbClr val="999999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Hodnocení</a:t>
            </a:r>
            <a:endParaRPr/>
          </a:p>
        </p:txBody>
      </p:sp>
      <p:sp>
        <p:nvSpPr>
          <p:cNvPr id="155" name="Google Shape;155;p2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51342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rgbClr val="434343"/>
              </a:buClr>
              <a:buSzPts val="1800"/>
              <a:buChar char="●"/>
            </a:pPr>
            <a:r>
              <a:rPr lang="cs">
                <a:solidFill>
                  <a:srgbClr val="434343"/>
                </a:solidFill>
              </a:rPr>
              <a:t>alespoň 2 známky za pololetí, metodický pokyn ředitelky hodnotit u dětí s IVP jen to, co stihnou</a:t>
            </a:r>
            <a:endParaRPr>
              <a:solidFill>
                <a:srgbClr val="434343"/>
              </a:solidFill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Char char="●"/>
            </a:pPr>
            <a:r>
              <a:rPr lang="cs">
                <a:solidFill>
                  <a:srgbClr val="434343"/>
                </a:solidFill>
              </a:rPr>
              <a:t>1. třída: slovní hodnocení</a:t>
            </a:r>
            <a:endParaRPr>
              <a:solidFill>
                <a:srgbClr val="434343"/>
              </a:solidFill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Char char="●"/>
            </a:pPr>
            <a:r>
              <a:rPr lang="cs">
                <a:solidFill>
                  <a:srgbClr val="434343"/>
                </a:solidFill>
              </a:rPr>
              <a:t>ostatní: v hlavních předmětech hodnocení </a:t>
            </a:r>
            <a:br>
              <a:rPr lang="cs">
                <a:solidFill>
                  <a:srgbClr val="434343"/>
                </a:solidFill>
              </a:rPr>
            </a:br>
            <a:r>
              <a:rPr lang="cs">
                <a:solidFill>
                  <a:srgbClr val="434343"/>
                </a:solidFill>
              </a:rPr>
              <a:t>s komentářem, v ostatních prospěl s vyzna-</a:t>
            </a:r>
            <a:br>
              <a:rPr lang="cs">
                <a:solidFill>
                  <a:srgbClr val="434343"/>
                </a:solidFill>
              </a:rPr>
            </a:br>
            <a:r>
              <a:rPr lang="cs">
                <a:solidFill>
                  <a:srgbClr val="434343"/>
                </a:solidFill>
              </a:rPr>
              <a:t>menáním, velmi dobře, prospěl, neprospěl </a:t>
            </a:r>
            <a:endParaRPr>
              <a:solidFill>
                <a:srgbClr val="434343"/>
              </a:solidFill>
            </a:endParaRPr>
          </a:p>
        </p:txBody>
      </p:sp>
      <p:pic>
        <p:nvPicPr>
          <p:cNvPr id="156" name="Google Shape;156;p26"/>
          <p:cNvPicPr preferRelativeResize="0"/>
          <p:nvPr/>
        </p:nvPicPr>
        <p:blipFill rotWithShape="1">
          <a:blip r:embed="rId3">
            <a:alphaModFix/>
          </a:blip>
          <a:srcRect b="11441"/>
          <a:stretch/>
        </p:blipFill>
        <p:spPr>
          <a:xfrm>
            <a:off x="5519325" y="621325"/>
            <a:ext cx="3472276" cy="44192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2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63" name="Google Shape;163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" y="0"/>
            <a:ext cx="2168467" cy="1626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02746" y="0"/>
            <a:ext cx="2168467" cy="1626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05500" y="0"/>
            <a:ext cx="2168475" cy="16263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1685924"/>
            <a:ext cx="2168475" cy="16263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202750" y="1685925"/>
            <a:ext cx="2168474" cy="16263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2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405500" y="1685924"/>
            <a:ext cx="2168475" cy="16263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27"/>
          <p:cNvPicPr preferRelativeResize="0"/>
          <p:nvPr/>
        </p:nvPicPr>
        <p:blipFill rotWithShape="1">
          <a:blip r:embed="rId9">
            <a:alphaModFix/>
          </a:blip>
          <a:srcRect t="4707"/>
          <a:stretch/>
        </p:blipFill>
        <p:spPr>
          <a:xfrm>
            <a:off x="6608250" y="1685924"/>
            <a:ext cx="2280575" cy="1626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27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-17137" y="3371850"/>
            <a:ext cx="2202750" cy="16558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27"/>
          <p:cNvPicPr preferRelativeResize="0"/>
          <p:nvPr/>
        </p:nvPicPr>
        <p:blipFill rotWithShape="1">
          <a:blip r:embed="rId11">
            <a:alphaModFix/>
          </a:blip>
          <a:srcRect l="3473" t="19445" r="11809"/>
          <a:stretch/>
        </p:blipFill>
        <p:spPr>
          <a:xfrm>
            <a:off x="6608238" y="0"/>
            <a:ext cx="2280586" cy="1626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27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2202763" y="3371875"/>
            <a:ext cx="2168467" cy="1626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27"/>
          <p:cNvPicPr preferRelativeResize="0"/>
          <p:nvPr/>
        </p:nvPicPr>
        <p:blipFill rotWithShape="1">
          <a:blip r:embed="rId13">
            <a:alphaModFix/>
          </a:blip>
          <a:srcRect t="1584"/>
          <a:stretch/>
        </p:blipFill>
        <p:spPr>
          <a:xfrm>
            <a:off x="4388375" y="3371850"/>
            <a:ext cx="2202749" cy="1626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27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 rot="10800000">
            <a:off x="6608275" y="3371850"/>
            <a:ext cx="2280575" cy="1626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10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2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Informatika</a:t>
            </a:r>
            <a:endParaRPr/>
          </a:p>
        </p:txBody>
      </p:sp>
      <p:sp>
        <p:nvSpPr>
          <p:cNvPr id="180" name="Google Shape;180;p28"/>
          <p:cNvSpPr txBox="1">
            <a:spLocks noGrp="1"/>
          </p:cNvSpPr>
          <p:nvPr>
            <p:ph type="body" idx="1"/>
          </p:nvPr>
        </p:nvSpPr>
        <p:spPr>
          <a:xfrm>
            <a:off x="418850" y="1216750"/>
            <a:ext cx="8520600" cy="377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85000" lnSpcReduction="20000"/>
          </a:bodyPr>
          <a:lstStyle/>
          <a:p>
            <a:pPr marL="457200" lvl="0" indent="-325755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Char char="●"/>
            </a:pPr>
            <a:r>
              <a:rPr lang="cs">
                <a:solidFill>
                  <a:srgbClr val="434343"/>
                </a:solidFill>
              </a:rPr>
              <a:t>1.-2. třída seznámení v jiných předmětech (Skicár</a:t>
            </a:r>
            <a:br>
              <a:rPr lang="cs">
                <a:solidFill>
                  <a:srgbClr val="434343"/>
                </a:solidFill>
              </a:rPr>
            </a:br>
            <a:r>
              <a:rPr lang="cs">
                <a:solidFill>
                  <a:srgbClr val="434343"/>
                </a:solidFill>
              </a:rPr>
              <a:t>/Malování, robot Photon), od 3. do 9. ročníku jako </a:t>
            </a:r>
            <a:br>
              <a:rPr lang="cs">
                <a:solidFill>
                  <a:srgbClr val="434343"/>
                </a:solidFill>
              </a:rPr>
            </a:br>
            <a:r>
              <a:rPr lang="cs">
                <a:solidFill>
                  <a:srgbClr val="434343"/>
                </a:solidFill>
              </a:rPr>
              <a:t>samostatný předmět</a:t>
            </a:r>
            <a:endParaRPr>
              <a:solidFill>
                <a:srgbClr val="434343"/>
              </a:solidFill>
            </a:endParaRPr>
          </a:p>
          <a:p>
            <a:pPr marL="457200" lvl="0" indent="-325755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Char char="●"/>
            </a:pPr>
            <a:r>
              <a:rPr lang="cs">
                <a:solidFill>
                  <a:srgbClr val="434343"/>
                </a:solidFill>
              </a:rPr>
              <a:t>vybavení školy: 2 počítačové učebny s 2x17 PC, 30 tabletů Lenovo, 15 tabletů Microsoft Surface s dotykovými pery, 8 PC v knihovně, cca 20 notebooků ve třídách (pro děti, 2-3 v cca 7 třídách)</a:t>
            </a:r>
            <a:endParaRPr>
              <a:solidFill>
                <a:srgbClr val="434343"/>
              </a:solidFill>
            </a:endParaRPr>
          </a:p>
          <a:p>
            <a:pPr marL="457200" lvl="0" indent="-325755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Char char="●"/>
            </a:pPr>
            <a:r>
              <a:rPr lang="cs">
                <a:solidFill>
                  <a:srgbClr val="434343"/>
                </a:solidFill>
              </a:rPr>
              <a:t>účastní se 10 informatických soutěží</a:t>
            </a:r>
            <a:endParaRPr>
              <a:solidFill>
                <a:srgbClr val="434343"/>
              </a:solidFill>
            </a:endParaRPr>
          </a:p>
          <a:p>
            <a:pPr marL="457200" lvl="0" indent="-325755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Char char="●"/>
            </a:pPr>
            <a:r>
              <a:rPr lang="cs">
                <a:solidFill>
                  <a:srgbClr val="434343"/>
                </a:solidFill>
              </a:rPr>
              <a:t>programy Baltík, Python, VR brýle, micro:bit, roboti Photon, Lego Mindstorm, webové aplikace</a:t>
            </a:r>
            <a:endParaRPr>
              <a:solidFill>
                <a:srgbClr val="434343"/>
              </a:solidFill>
            </a:endParaRPr>
          </a:p>
          <a:p>
            <a:pPr marL="457200" lvl="0" indent="-325755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Char char="●"/>
            </a:pPr>
            <a:r>
              <a:rPr lang="cs">
                <a:solidFill>
                  <a:srgbClr val="434343"/>
                </a:solidFill>
              </a:rPr>
              <a:t>grafika: 7. ročník Zoner, 8. ročník Inscape, Logomotion pro animace, </a:t>
            </a:r>
            <a:br>
              <a:rPr lang="cs">
                <a:solidFill>
                  <a:srgbClr val="434343"/>
                </a:solidFill>
              </a:rPr>
            </a:br>
            <a:r>
              <a:rPr lang="cs">
                <a:solidFill>
                  <a:srgbClr val="434343"/>
                </a:solidFill>
              </a:rPr>
              <a:t>nakonec Canva, zvuk: Audacity (Erasmus projekt různojazyčných přání)</a:t>
            </a:r>
            <a:endParaRPr>
              <a:solidFill>
                <a:srgbClr val="434343"/>
              </a:solidFill>
            </a:endParaRPr>
          </a:p>
          <a:p>
            <a:pPr marL="457200" lvl="0" indent="-325755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Char char="●"/>
            </a:pPr>
            <a:r>
              <a:rPr lang="cs">
                <a:solidFill>
                  <a:srgbClr val="434343"/>
                </a:solidFill>
              </a:rPr>
              <a:t>speciální práce s nadanými dětmi (dělená třída)</a:t>
            </a:r>
            <a:endParaRPr>
              <a:solidFill>
                <a:srgbClr val="434343"/>
              </a:solidFill>
            </a:endParaRPr>
          </a:p>
        </p:txBody>
      </p:sp>
      <p:pic>
        <p:nvPicPr>
          <p:cNvPr id="181" name="Google Shape;181;p28"/>
          <p:cNvPicPr preferRelativeResize="0"/>
          <p:nvPr/>
        </p:nvPicPr>
        <p:blipFill rotWithShape="1">
          <a:blip r:embed="rId3">
            <a:alphaModFix/>
          </a:blip>
          <a:srcRect l="57229" t="145867" r="18662" b="-81248"/>
          <a:stretch/>
        </p:blipFill>
        <p:spPr>
          <a:xfrm>
            <a:off x="5604275" y="2807500"/>
            <a:ext cx="771525" cy="849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87850" y="101325"/>
            <a:ext cx="2743352" cy="2004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2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Informatika</a:t>
            </a:r>
            <a:endParaRPr/>
          </a:p>
        </p:txBody>
      </p:sp>
      <p:sp>
        <p:nvSpPr>
          <p:cNvPr id="188" name="Google Shape;188;p2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2727600" cy="2106600"/>
          </a:xfrm>
          <a:prstGeom prst="rect">
            <a:avLst/>
          </a:prstGeom>
          <a:ln w="9525" cap="flat" cmpd="sng">
            <a:solidFill>
              <a:srgbClr val="000000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rmAutofit fontScale="77500" lnSpcReduction="20000"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" b="1">
                <a:solidFill>
                  <a:srgbClr val="434343"/>
                </a:solidFill>
              </a:rPr>
              <a:t>4. třída - Word</a:t>
            </a:r>
            <a:endParaRPr b="1">
              <a:solidFill>
                <a:srgbClr val="434343"/>
              </a:solidFill>
            </a:endParaRPr>
          </a:p>
          <a:p>
            <a:pPr marL="457200" lvl="0" indent="-325755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rgbClr val="434343"/>
              </a:buClr>
              <a:buSzPct val="100000"/>
              <a:buChar char="●"/>
            </a:pPr>
            <a:r>
              <a:rPr lang="cs">
                <a:solidFill>
                  <a:srgbClr val="434343"/>
                </a:solidFill>
              </a:rPr>
              <a:t>tandem (následně přechází se stejným učitelem na 2. stupeň)</a:t>
            </a:r>
            <a:endParaRPr>
              <a:solidFill>
                <a:srgbClr val="434343"/>
              </a:solidFill>
            </a:endParaRPr>
          </a:p>
          <a:p>
            <a:pPr marL="457200" lvl="0" indent="-325755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Char char="●"/>
            </a:pPr>
            <a:r>
              <a:rPr lang="cs">
                <a:solidFill>
                  <a:srgbClr val="434343"/>
                </a:solidFill>
              </a:rPr>
              <a:t>PL - tvorba vánoční pohlednice</a:t>
            </a:r>
            <a:endParaRPr>
              <a:solidFill>
                <a:srgbClr val="434343"/>
              </a:solidFill>
            </a:endParaRPr>
          </a:p>
        </p:txBody>
      </p:sp>
      <p:sp>
        <p:nvSpPr>
          <p:cNvPr id="189" name="Google Shape;189;p29"/>
          <p:cNvSpPr txBox="1">
            <a:spLocks noGrp="1"/>
          </p:cNvSpPr>
          <p:nvPr>
            <p:ph type="body" idx="1"/>
          </p:nvPr>
        </p:nvSpPr>
        <p:spPr>
          <a:xfrm>
            <a:off x="6414950" y="2880125"/>
            <a:ext cx="2555700" cy="1799400"/>
          </a:xfrm>
          <a:prstGeom prst="rect">
            <a:avLst/>
          </a:prstGeom>
          <a:ln w="9525" cap="flat" cmpd="sng">
            <a:solidFill>
              <a:srgbClr val="000000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cs" b="1"/>
              <a:t>7. třída - Scratch</a:t>
            </a:r>
            <a:endParaRPr b="1"/>
          </a:p>
        </p:txBody>
      </p:sp>
      <p:sp>
        <p:nvSpPr>
          <p:cNvPr id="190" name="Google Shape;190;p29"/>
          <p:cNvSpPr txBox="1">
            <a:spLocks noGrp="1"/>
          </p:cNvSpPr>
          <p:nvPr>
            <p:ph type="body" idx="1"/>
          </p:nvPr>
        </p:nvSpPr>
        <p:spPr>
          <a:xfrm>
            <a:off x="5574275" y="1145250"/>
            <a:ext cx="2429400" cy="1600200"/>
          </a:xfrm>
          <a:prstGeom prst="rect">
            <a:avLst/>
          </a:prstGeom>
          <a:ln w="9525" cap="flat" cmpd="sng">
            <a:solidFill>
              <a:srgbClr val="000000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b="1">
                <a:solidFill>
                  <a:srgbClr val="434343"/>
                </a:solidFill>
              </a:rPr>
              <a:t>Nadané děti</a:t>
            </a:r>
            <a:endParaRPr b="1">
              <a:solidFill>
                <a:srgbClr val="434343"/>
              </a:solidFill>
            </a:endParaRPr>
          </a:p>
          <a:p>
            <a:pPr marL="457200" lvl="0" indent="-342900" algn="l" rtl="0">
              <a:spcBef>
                <a:spcPts val="1200"/>
              </a:spcBef>
              <a:spcAft>
                <a:spcPts val="0"/>
              </a:spcAft>
              <a:buClr>
                <a:srgbClr val="434343"/>
              </a:buClr>
              <a:buSzPts val="1800"/>
              <a:buChar char="●"/>
            </a:pPr>
            <a:r>
              <a:rPr lang="cs">
                <a:solidFill>
                  <a:srgbClr val="434343"/>
                </a:solidFill>
              </a:rPr>
              <a:t>hodina navíc</a:t>
            </a:r>
            <a:endParaRPr>
              <a:solidFill>
                <a:srgbClr val="434343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Char char="●"/>
            </a:pPr>
            <a:r>
              <a:rPr lang="cs">
                <a:solidFill>
                  <a:srgbClr val="434343"/>
                </a:solidFill>
              </a:rPr>
              <a:t>programování, soutěže</a:t>
            </a:r>
            <a:endParaRPr>
              <a:solidFill>
                <a:srgbClr val="434343"/>
              </a:solidFill>
            </a:endParaRPr>
          </a:p>
        </p:txBody>
      </p:sp>
      <p:sp>
        <p:nvSpPr>
          <p:cNvPr id="191" name="Google Shape;191;p29"/>
          <p:cNvSpPr txBox="1">
            <a:spLocks noGrp="1"/>
          </p:cNvSpPr>
          <p:nvPr>
            <p:ph type="body" idx="1"/>
          </p:nvPr>
        </p:nvSpPr>
        <p:spPr>
          <a:xfrm>
            <a:off x="3093450" y="2648650"/>
            <a:ext cx="2555700" cy="1799400"/>
          </a:xfrm>
          <a:prstGeom prst="rect">
            <a:avLst/>
          </a:prstGeom>
          <a:ln w="9525" cap="flat" cmpd="sng">
            <a:solidFill>
              <a:srgbClr val="000000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b="1"/>
              <a:t>3. třída - Skicár</a:t>
            </a:r>
            <a:endParaRPr b="1"/>
          </a:p>
          <a:p>
            <a:pPr marL="457200" lvl="0" indent="-342900" algn="l" rtl="0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Malování</a:t>
            </a:r>
            <a:endParaRPr/>
          </a:p>
        </p:txBody>
      </p:sp>
      <p:pic>
        <p:nvPicPr>
          <p:cNvPr id="192" name="Google Shape;192;p29"/>
          <p:cNvPicPr preferRelativeResize="0"/>
          <p:nvPr/>
        </p:nvPicPr>
        <p:blipFill rotWithShape="1">
          <a:blip r:embed="rId3">
            <a:alphaModFix/>
          </a:blip>
          <a:srcRect l="10053" t="23047" r="12553"/>
          <a:stretch/>
        </p:blipFill>
        <p:spPr>
          <a:xfrm rot="503721">
            <a:off x="3516513" y="498750"/>
            <a:ext cx="2110976" cy="1574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29"/>
          <p:cNvPicPr preferRelativeResize="0"/>
          <p:nvPr/>
        </p:nvPicPr>
        <p:blipFill rotWithShape="1">
          <a:blip r:embed="rId4">
            <a:alphaModFix/>
          </a:blip>
          <a:srcRect l="16597" t="12610" r="12656" b="20347"/>
          <a:stretch/>
        </p:blipFill>
        <p:spPr>
          <a:xfrm rot="854101">
            <a:off x="6921539" y="3488170"/>
            <a:ext cx="1847324" cy="13130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29"/>
          <p:cNvPicPr preferRelativeResize="0"/>
          <p:nvPr/>
        </p:nvPicPr>
        <p:blipFill rotWithShape="1">
          <a:blip r:embed="rId5">
            <a:alphaModFix/>
          </a:blip>
          <a:srcRect t="14617" r="16324" b="10688"/>
          <a:stretch/>
        </p:blipFill>
        <p:spPr>
          <a:xfrm rot="410355">
            <a:off x="7091980" y="155252"/>
            <a:ext cx="2041566" cy="13667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29"/>
          <p:cNvPicPr preferRelativeResize="0"/>
          <p:nvPr/>
        </p:nvPicPr>
        <p:blipFill rotWithShape="1">
          <a:blip r:embed="rId6">
            <a:alphaModFix/>
          </a:blip>
          <a:srcRect l="15957" t="12310" r="15820" b="12670"/>
          <a:stretch/>
        </p:blipFill>
        <p:spPr>
          <a:xfrm rot="-852479">
            <a:off x="4078699" y="3470326"/>
            <a:ext cx="1842798" cy="15197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2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1064606">
            <a:off x="841325" y="3355911"/>
            <a:ext cx="1867949" cy="14009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3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Anglický jazyk</a:t>
            </a:r>
            <a:endParaRPr/>
          </a:p>
        </p:txBody>
      </p:sp>
      <p:sp>
        <p:nvSpPr>
          <p:cNvPr id="202" name="Google Shape;202;p3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78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85000" lnSpcReduction="20000"/>
          </a:bodyPr>
          <a:lstStyle/>
          <a:p>
            <a:pPr marL="457200" lvl="0" indent="-325755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Char char="●"/>
            </a:pPr>
            <a:r>
              <a:rPr lang="cs">
                <a:solidFill>
                  <a:srgbClr val="434343"/>
                </a:solidFill>
              </a:rPr>
              <a:t>ve skupině maximálně 17 žáků (dáno vyhláškou)</a:t>
            </a:r>
            <a:endParaRPr>
              <a:solidFill>
                <a:srgbClr val="434343"/>
              </a:solidFill>
            </a:endParaRPr>
          </a:p>
          <a:p>
            <a:pPr marL="457200" lvl="0" indent="-325755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Char char="●"/>
            </a:pPr>
            <a:r>
              <a:rPr lang="cs">
                <a:solidFill>
                  <a:srgbClr val="434343"/>
                </a:solidFill>
              </a:rPr>
              <a:t>výuka AJ od 1. ročníku (povinně od 3. ročníku)</a:t>
            </a:r>
            <a:endParaRPr>
              <a:solidFill>
                <a:srgbClr val="434343"/>
              </a:solidFill>
            </a:endParaRPr>
          </a:p>
          <a:p>
            <a:pPr marL="457200" lvl="0" indent="-325755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Char char="●"/>
            </a:pPr>
            <a:r>
              <a:rPr lang="cs">
                <a:solidFill>
                  <a:srgbClr val="434343"/>
                </a:solidFill>
              </a:rPr>
              <a:t>1.-4. třída učebnice English World (Macmillan), 5.-9. třída Project Explore (nově)</a:t>
            </a:r>
            <a:endParaRPr>
              <a:solidFill>
                <a:srgbClr val="434343"/>
              </a:solidFill>
            </a:endParaRPr>
          </a:p>
          <a:p>
            <a:pPr marL="457200" lvl="0" indent="-325755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Char char="●"/>
            </a:pPr>
            <a:r>
              <a:rPr lang="cs">
                <a:solidFill>
                  <a:srgbClr val="434343"/>
                </a:solidFill>
              </a:rPr>
              <a:t>letos ve 4. třídě pracují žáci a žákyně se dvěma učebnicemi (mění učebnice a obsah dosud používané učebnice pro 5. ročník je z velké části opakování, a proto mají více prostoru zaměřit se na psaní a gramatiku)</a:t>
            </a:r>
            <a:endParaRPr>
              <a:solidFill>
                <a:srgbClr val="434343"/>
              </a:solidFill>
            </a:endParaRPr>
          </a:p>
          <a:p>
            <a:pPr marL="457200" lvl="0" indent="-325755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Char char="●"/>
            </a:pPr>
            <a:r>
              <a:rPr lang="cs">
                <a:solidFill>
                  <a:srgbClr val="434343"/>
                </a:solidFill>
              </a:rPr>
              <a:t>program ALF: pro celou SR, učitelé přispívají, vkládají své testy a mohou vložené testy využívat - každé dítě má svůj účet, procvičuje, dělá domácí úkoly a učitel vidí, co dítěti jde, kde dělá chyby; provázaný s edupage</a:t>
            </a:r>
            <a:endParaRPr>
              <a:solidFill>
                <a:srgbClr val="434343"/>
              </a:solidFill>
            </a:endParaRPr>
          </a:p>
          <a:p>
            <a:pPr marL="457200" lvl="0" indent="-325755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Char char="●"/>
            </a:pPr>
            <a:r>
              <a:rPr lang="cs">
                <a:solidFill>
                  <a:srgbClr val="434343"/>
                </a:solidFill>
              </a:rPr>
              <a:t>využívání programů k učebnicím Project (</a:t>
            </a:r>
            <a:r>
              <a:rPr lang="cs" u="sng">
                <a:solidFill>
                  <a:srgbClr val="0000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www.oxfordlearnersbookshelf.com</a:t>
            </a:r>
            <a:r>
              <a:rPr lang="cs">
                <a:solidFill>
                  <a:srgbClr val="434343"/>
                </a:solidFill>
              </a:rPr>
              <a:t>) a žákovských kódů v učebnicích pro zadávání a vyhodnocování DÚ</a:t>
            </a:r>
            <a:endParaRPr>
              <a:solidFill>
                <a:srgbClr val="434343"/>
              </a:solidFill>
            </a:endParaRPr>
          </a:p>
          <a:p>
            <a:pPr marL="457200" lvl="0" indent="-325755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Char char="●"/>
            </a:pPr>
            <a:r>
              <a:rPr lang="cs">
                <a:solidFill>
                  <a:srgbClr val="434343"/>
                </a:solidFill>
              </a:rPr>
              <a:t>aplikace Bamboozle, Worldwall, Padlet, Avatar Maker, Kahoot</a:t>
            </a:r>
            <a:endParaRPr>
              <a:solidFill>
                <a:srgbClr val="434343"/>
              </a:solidFill>
            </a:endParaRPr>
          </a:p>
        </p:txBody>
      </p:sp>
      <p:pic>
        <p:nvPicPr>
          <p:cNvPr id="203" name="Google Shape;203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05599" y="217150"/>
            <a:ext cx="2116101" cy="15870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3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4260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Angličtina</a:t>
            </a:r>
            <a:endParaRPr/>
          </a:p>
        </p:txBody>
      </p:sp>
      <p:sp>
        <p:nvSpPr>
          <p:cNvPr id="209" name="Google Shape;209;p3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2993700" cy="1830300"/>
          </a:xfrm>
          <a:prstGeom prst="rect">
            <a:avLst/>
          </a:prstGeom>
          <a:ln w="9525" cap="flat" cmpd="sng">
            <a:solidFill>
              <a:srgbClr val="000000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>
                <a:solidFill>
                  <a:srgbClr val="434343"/>
                </a:solidFill>
              </a:rPr>
              <a:t>8. ročník</a:t>
            </a:r>
            <a:endParaRPr>
              <a:solidFill>
                <a:srgbClr val="434343"/>
              </a:solidFill>
            </a:endParaRPr>
          </a:p>
          <a:p>
            <a:pPr marL="457200" lvl="0" indent="-342900" algn="l" rtl="0">
              <a:spcBef>
                <a:spcPts val="1200"/>
              </a:spcBef>
              <a:spcAft>
                <a:spcPts val="0"/>
              </a:spcAft>
              <a:buClr>
                <a:srgbClr val="434343"/>
              </a:buClr>
              <a:buSzPts val="1800"/>
              <a:buChar char="●"/>
            </a:pPr>
            <a:r>
              <a:rPr lang="cs">
                <a:solidFill>
                  <a:srgbClr val="434343"/>
                </a:solidFill>
              </a:rPr>
              <a:t>Padlet a Avatar maker</a:t>
            </a:r>
            <a:endParaRPr>
              <a:solidFill>
                <a:srgbClr val="434343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Char char="●"/>
            </a:pPr>
            <a:r>
              <a:rPr lang="cs">
                <a:solidFill>
                  <a:srgbClr val="434343"/>
                </a:solidFill>
              </a:rPr>
              <a:t>představení v Aj</a:t>
            </a:r>
            <a:endParaRPr>
              <a:solidFill>
                <a:srgbClr val="434343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Char char="●"/>
            </a:pPr>
            <a:r>
              <a:rPr lang="cs">
                <a:solidFill>
                  <a:srgbClr val="434343"/>
                </a:solidFill>
              </a:rPr>
              <a:t>využití v Erasmu</a:t>
            </a:r>
            <a:endParaRPr>
              <a:solidFill>
                <a:srgbClr val="434343"/>
              </a:solidFill>
            </a:endParaRPr>
          </a:p>
        </p:txBody>
      </p:sp>
      <p:sp>
        <p:nvSpPr>
          <p:cNvPr id="210" name="Google Shape;210;p31"/>
          <p:cNvSpPr txBox="1">
            <a:spLocks noGrp="1"/>
          </p:cNvSpPr>
          <p:nvPr>
            <p:ph type="body" idx="1"/>
          </p:nvPr>
        </p:nvSpPr>
        <p:spPr>
          <a:xfrm>
            <a:off x="4438875" y="2909200"/>
            <a:ext cx="2993700" cy="1830300"/>
          </a:xfrm>
          <a:prstGeom prst="rect">
            <a:avLst/>
          </a:prstGeom>
          <a:ln w="9525" cap="flat" cmpd="sng">
            <a:solidFill>
              <a:srgbClr val="000000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rmAutofit fontScale="925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>
                <a:solidFill>
                  <a:srgbClr val="434343"/>
                </a:solidFill>
              </a:rPr>
              <a:t>5. ročník</a:t>
            </a:r>
            <a:endParaRPr>
              <a:solidFill>
                <a:srgbClr val="434343"/>
              </a:solidFill>
            </a:endParaRPr>
          </a:p>
          <a:p>
            <a:pPr marL="457200" lvl="0" indent="-334327" algn="l" rtl="0">
              <a:spcBef>
                <a:spcPts val="1200"/>
              </a:spcBef>
              <a:spcAft>
                <a:spcPts val="0"/>
              </a:spcAft>
              <a:buClr>
                <a:srgbClr val="434343"/>
              </a:buClr>
              <a:buSzPct val="100000"/>
              <a:buChar char="●"/>
            </a:pPr>
            <a:r>
              <a:rPr lang="cs">
                <a:solidFill>
                  <a:srgbClr val="434343"/>
                </a:solidFill>
              </a:rPr>
              <a:t>Oxford Press, Bamboozle (kvíz, speaking)</a:t>
            </a:r>
            <a:endParaRPr>
              <a:solidFill>
                <a:srgbClr val="434343"/>
              </a:solidFill>
            </a:endParaRPr>
          </a:p>
          <a:p>
            <a:pPr marL="457200" lvl="0" indent="-334327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Char char="●"/>
            </a:pPr>
            <a:r>
              <a:rPr lang="cs">
                <a:solidFill>
                  <a:srgbClr val="434343"/>
                </a:solidFill>
              </a:rPr>
              <a:t>procvičování celé lekce</a:t>
            </a:r>
            <a:endParaRPr>
              <a:solidFill>
                <a:srgbClr val="434343"/>
              </a:solidFill>
            </a:endParaRPr>
          </a:p>
        </p:txBody>
      </p:sp>
      <p:sp>
        <p:nvSpPr>
          <p:cNvPr id="211" name="Google Shape;211;p31"/>
          <p:cNvSpPr txBox="1">
            <a:spLocks noGrp="1"/>
          </p:cNvSpPr>
          <p:nvPr>
            <p:ph type="body" idx="1"/>
          </p:nvPr>
        </p:nvSpPr>
        <p:spPr>
          <a:xfrm>
            <a:off x="3982200" y="445025"/>
            <a:ext cx="2993700" cy="1830300"/>
          </a:xfrm>
          <a:prstGeom prst="rect">
            <a:avLst/>
          </a:prstGeom>
          <a:ln w="9525" cap="flat" cmpd="sng">
            <a:solidFill>
              <a:srgbClr val="000000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>
                <a:solidFill>
                  <a:srgbClr val="434343"/>
                </a:solidFill>
              </a:rPr>
              <a:t>4. ročník</a:t>
            </a:r>
            <a:endParaRPr>
              <a:solidFill>
                <a:srgbClr val="434343"/>
              </a:solidFill>
            </a:endParaRPr>
          </a:p>
          <a:p>
            <a:pPr marL="457200" lvl="0" indent="-342900" algn="l" rtl="0">
              <a:spcBef>
                <a:spcPts val="1200"/>
              </a:spcBef>
              <a:spcAft>
                <a:spcPts val="0"/>
              </a:spcAft>
              <a:buClr>
                <a:srgbClr val="434343"/>
              </a:buClr>
              <a:buSzPts val="1800"/>
              <a:buChar char="●"/>
            </a:pPr>
            <a:r>
              <a:rPr lang="cs">
                <a:solidFill>
                  <a:srgbClr val="434343"/>
                </a:solidFill>
              </a:rPr>
              <a:t>inter. učebnice + tablet</a:t>
            </a:r>
            <a:endParaRPr>
              <a:solidFill>
                <a:srgbClr val="434343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Char char="●"/>
            </a:pPr>
            <a:r>
              <a:rPr lang="cs">
                <a:solidFill>
                  <a:srgbClr val="434343"/>
                </a:solidFill>
              </a:rPr>
              <a:t>Oxford Bookshelf + vytvořené cvičení v programu Alf</a:t>
            </a:r>
            <a:endParaRPr>
              <a:solidFill>
                <a:srgbClr val="434343"/>
              </a:solidFill>
            </a:endParaRPr>
          </a:p>
        </p:txBody>
      </p:sp>
      <p:pic>
        <p:nvPicPr>
          <p:cNvPr id="212" name="Google Shape;212;p31"/>
          <p:cNvPicPr preferRelativeResize="0"/>
          <p:nvPr/>
        </p:nvPicPr>
        <p:blipFill rotWithShape="1">
          <a:blip r:embed="rId3">
            <a:alphaModFix/>
          </a:blip>
          <a:srcRect l="26085" t="16286" r="17318" b="5227"/>
          <a:stretch/>
        </p:blipFill>
        <p:spPr>
          <a:xfrm>
            <a:off x="415875" y="2758475"/>
            <a:ext cx="1400474" cy="1456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22124" y="3282850"/>
            <a:ext cx="1942200" cy="1456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31"/>
          <p:cNvPicPr preferRelativeResize="0"/>
          <p:nvPr/>
        </p:nvPicPr>
        <p:blipFill rotWithShape="1">
          <a:blip r:embed="rId5">
            <a:alphaModFix/>
          </a:blip>
          <a:srcRect l="35779" t="34961" r="11649" b="11358"/>
          <a:stretch/>
        </p:blipFill>
        <p:spPr>
          <a:xfrm>
            <a:off x="6682937" y="1258025"/>
            <a:ext cx="1902111" cy="1456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31"/>
          <p:cNvPicPr preferRelativeResize="0"/>
          <p:nvPr/>
        </p:nvPicPr>
        <p:blipFill rotWithShape="1">
          <a:blip r:embed="rId6">
            <a:alphaModFix/>
          </a:blip>
          <a:srcRect l="24084" t="8650" r="8697" b="20387"/>
          <a:stretch/>
        </p:blipFill>
        <p:spPr>
          <a:xfrm>
            <a:off x="7159850" y="2982775"/>
            <a:ext cx="1720950" cy="13625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4"/>
          <p:cNvSpPr txBox="1"/>
          <p:nvPr/>
        </p:nvSpPr>
        <p:spPr>
          <a:xfrm>
            <a:off x="778650" y="4211250"/>
            <a:ext cx="7586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5" name="Google Shape;65;p14" title="20221212_095348.mp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1800" y="364325"/>
            <a:ext cx="8512874" cy="453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3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Slovenský jazyk</a:t>
            </a:r>
            <a:endParaRPr/>
          </a:p>
        </p:txBody>
      </p:sp>
      <p:sp>
        <p:nvSpPr>
          <p:cNvPr id="221" name="Google Shape;221;p32"/>
          <p:cNvSpPr txBox="1">
            <a:spLocks noGrp="1"/>
          </p:cNvSpPr>
          <p:nvPr>
            <p:ph type="body" idx="1"/>
          </p:nvPr>
        </p:nvSpPr>
        <p:spPr>
          <a:xfrm>
            <a:off x="311700" y="1017725"/>
            <a:ext cx="6424500" cy="397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Char char="●"/>
            </a:pPr>
            <a:r>
              <a:rPr lang="cs">
                <a:solidFill>
                  <a:srgbClr val="434343"/>
                </a:solidFill>
              </a:rPr>
              <a:t>hodina čtení ve 2. ročníku (proběhla v PC učebně)</a:t>
            </a:r>
            <a:endParaRPr>
              <a:solidFill>
                <a:srgbClr val="434343"/>
              </a:solidFill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Char char="●"/>
            </a:pPr>
            <a:r>
              <a:rPr lang="cs">
                <a:solidFill>
                  <a:srgbClr val="434343"/>
                </a:solidFill>
              </a:rPr>
              <a:t>nejprve evokace s vykrajovátky na perníčky (co to je, k čemu to je, s jakým svátkem souvisí), pak hledání básničky o Vánocích v čítance, čtení, oprava nesprávných slov (sluchová percepce), význam slov </a:t>
            </a:r>
            <a:endParaRPr>
              <a:solidFill>
                <a:srgbClr val="434343"/>
              </a:solidFill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Char char="●"/>
            </a:pPr>
            <a:r>
              <a:rPr lang="cs">
                <a:solidFill>
                  <a:srgbClr val="434343"/>
                </a:solidFill>
              </a:rPr>
              <a:t>poté využila učitelka program Malování, kdy si každý žák/žákyně vytvořili vlastní tvary perníčků a vybarvili je</a:t>
            </a:r>
            <a:endParaRPr>
              <a:solidFill>
                <a:srgbClr val="434343"/>
              </a:solidFill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Char char="●"/>
            </a:pPr>
            <a:r>
              <a:rPr lang="cs">
                <a:solidFill>
                  <a:srgbClr val="434343"/>
                </a:solidFill>
              </a:rPr>
              <a:t>poslední aktivita v hodině - společné vymýšlení básničky na téma Vánoce</a:t>
            </a:r>
            <a:endParaRPr>
              <a:solidFill>
                <a:srgbClr val="434343"/>
              </a:solidFill>
            </a:endParaRPr>
          </a:p>
        </p:txBody>
      </p:sp>
      <p:pic>
        <p:nvPicPr>
          <p:cNvPr id="222" name="Google Shape;222;p32"/>
          <p:cNvPicPr preferRelativeResize="0"/>
          <p:nvPr/>
        </p:nvPicPr>
        <p:blipFill rotWithShape="1">
          <a:blip r:embed="rId3">
            <a:alphaModFix/>
          </a:blip>
          <a:srcRect t="24058"/>
          <a:stretch/>
        </p:blipFill>
        <p:spPr>
          <a:xfrm>
            <a:off x="6663650" y="2710300"/>
            <a:ext cx="2241250" cy="1276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04007" y="456175"/>
            <a:ext cx="2096051" cy="15720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3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Matematika</a:t>
            </a:r>
            <a:endParaRPr/>
          </a:p>
        </p:txBody>
      </p:sp>
      <p:sp>
        <p:nvSpPr>
          <p:cNvPr id="229" name="Google Shape;229;p33"/>
          <p:cNvSpPr txBox="1">
            <a:spLocks noGrp="1"/>
          </p:cNvSpPr>
          <p:nvPr>
            <p:ph type="body" idx="1"/>
          </p:nvPr>
        </p:nvSpPr>
        <p:spPr>
          <a:xfrm>
            <a:off x="235500" y="1152475"/>
            <a:ext cx="8520600" cy="15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34327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Char char="●"/>
            </a:pPr>
            <a:r>
              <a:rPr lang="cs">
                <a:solidFill>
                  <a:srgbClr val="434343"/>
                </a:solidFill>
              </a:rPr>
              <a:t>učí se klasickou metodou, jedna paní učitelka v 1. třídě využívá Hejného metodu </a:t>
            </a:r>
            <a:endParaRPr>
              <a:solidFill>
                <a:srgbClr val="434343"/>
              </a:solidFill>
            </a:endParaRPr>
          </a:p>
          <a:p>
            <a:pPr marL="457200" lvl="0" indent="-334327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Char char="●"/>
            </a:pPr>
            <a:r>
              <a:rPr lang="cs">
                <a:solidFill>
                  <a:srgbClr val="434343"/>
                </a:solidFill>
              </a:rPr>
              <a:t>využívání robota Photon pro krokování, orientaci ve čtvercové síti</a:t>
            </a:r>
            <a:endParaRPr>
              <a:solidFill>
                <a:srgbClr val="434343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>
              <a:solidFill>
                <a:srgbClr val="434343"/>
              </a:solidFill>
            </a:endParaRPr>
          </a:p>
          <a:p>
            <a:pPr marL="45720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>
              <a:solidFill>
                <a:srgbClr val="434343"/>
              </a:solidFill>
            </a:endParaRPr>
          </a:p>
        </p:txBody>
      </p:sp>
      <p:pic>
        <p:nvPicPr>
          <p:cNvPr id="230" name="Google Shape;230;p33"/>
          <p:cNvPicPr preferRelativeResize="0"/>
          <p:nvPr/>
        </p:nvPicPr>
        <p:blipFill rotWithShape="1">
          <a:blip r:embed="rId3">
            <a:alphaModFix/>
          </a:blip>
          <a:srcRect l="28387" b="28155"/>
          <a:stretch/>
        </p:blipFill>
        <p:spPr>
          <a:xfrm>
            <a:off x="6212625" y="2832196"/>
            <a:ext cx="2619680" cy="19710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9275" y="2830775"/>
            <a:ext cx="2619674" cy="1964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64348" y="2830775"/>
            <a:ext cx="2619674" cy="1964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34"/>
          <p:cNvSpPr txBox="1">
            <a:spLocks noGrp="1"/>
          </p:cNvSpPr>
          <p:nvPr>
            <p:ph type="title"/>
          </p:nvPr>
        </p:nvSpPr>
        <p:spPr>
          <a:xfrm>
            <a:off x="311700" y="1072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Matematika</a:t>
            </a:r>
            <a:endParaRPr/>
          </a:p>
        </p:txBody>
      </p:sp>
      <p:sp>
        <p:nvSpPr>
          <p:cNvPr id="238" name="Google Shape;238;p34"/>
          <p:cNvSpPr txBox="1">
            <a:spLocks noGrp="1"/>
          </p:cNvSpPr>
          <p:nvPr>
            <p:ph type="body" idx="1"/>
          </p:nvPr>
        </p:nvSpPr>
        <p:spPr>
          <a:xfrm>
            <a:off x="311700" y="765375"/>
            <a:ext cx="3578400" cy="2538000"/>
          </a:xfrm>
          <a:prstGeom prst="rect">
            <a:avLst/>
          </a:prstGeom>
          <a:ln w="9525" cap="flat" cmpd="sng">
            <a:solidFill>
              <a:srgbClr val="000000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rmAutofit fontScale="92500" lnSpcReduction="10000"/>
          </a:bodyPr>
          <a:lstStyle/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cs" sz="1200" b="1">
                <a:solidFill>
                  <a:schemeClr val="dk1"/>
                </a:solidFill>
              </a:rPr>
              <a:t>2. ročník</a:t>
            </a:r>
            <a:endParaRPr sz="1200" b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cs" sz="1200">
                <a:solidFill>
                  <a:schemeClr val="dk1"/>
                </a:solidFill>
              </a:rPr>
              <a:t>Rozcvička na určení sudého a lichého čísla, sčítání do 20, řazení čísel podle velikosti (5 dětí s čísly na cedulkách a řadí se podle zadání učitelky)</a:t>
            </a:r>
            <a:endParaRPr sz="1200">
              <a:solidFill>
                <a:schemeClr val="dk1"/>
              </a:solidFill>
            </a:endParaRPr>
          </a:p>
          <a:p>
            <a:pPr marL="0" lvl="0" indent="-22860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cs" sz="1200">
                <a:solidFill>
                  <a:schemeClr val="dk1"/>
                </a:solidFill>
              </a:rPr>
              <a:t>     Probírané učivo: číselná osa, pohyb po číselné ose, sčítání desítek za pomoci číselné osy (přidat obrázek)</a:t>
            </a: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cs" sz="1200">
                <a:solidFill>
                  <a:schemeClr val="dk1"/>
                </a:solidFill>
              </a:rPr>
              <a:t>Při práci je využíván interaktivní panel, děti se u panelu střídají, poté procvičují porovnávání čísel na tabletu (každý má přidělený tablet)</a:t>
            </a:r>
            <a:endParaRPr/>
          </a:p>
        </p:txBody>
      </p:sp>
      <p:sp>
        <p:nvSpPr>
          <p:cNvPr id="239" name="Google Shape;239;p34"/>
          <p:cNvSpPr txBox="1">
            <a:spLocks noGrp="1"/>
          </p:cNvSpPr>
          <p:nvPr>
            <p:ph type="body" idx="1"/>
          </p:nvPr>
        </p:nvSpPr>
        <p:spPr>
          <a:xfrm>
            <a:off x="3890100" y="2149525"/>
            <a:ext cx="5253900" cy="2538000"/>
          </a:xfrm>
          <a:prstGeom prst="rect">
            <a:avLst/>
          </a:prstGeom>
          <a:ln w="9525" cap="flat" cmpd="sng">
            <a:solidFill>
              <a:srgbClr val="000000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rmAutofit fontScale="92500" lnSpcReduction="10000"/>
          </a:bodyPr>
          <a:lstStyle/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cs" sz="1200" b="1">
                <a:solidFill>
                  <a:schemeClr val="dk1"/>
                </a:solidFill>
              </a:rPr>
              <a:t>1.  ročník</a:t>
            </a:r>
            <a:r>
              <a:rPr lang="cs" sz="1200">
                <a:solidFill>
                  <a:schemeClr val="dk1"/>
                </a:solidFill>
              </a:rPr>
              <a:t>  </a:t>
            </a:r>
            <a:endParaRPr sz="1200">
              <a:solidFill>
                <a:schemeClr val="dk1"/>
              </a:solidFill>
            </a:endParaRPr>
          </a:p>
          <a:p>
            <a:pPr marL="0" lvl="0" indent="-22860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sz="1200">
                <a:solidFill>
                  <a:schemeClr val="dk1"/>
                </a:solidFill>
              </a:rPr>
              <a:t>     1. hodina: rýsování ve čtvercové síti podle osy souměrnosti (písmeno T, propojení s ČJ), otázky, pojem polovina, využití interaktivního panelu</a:t>
            </a:r>
            <a:endParaRPr sz="1200">
              <a:solidFill>
                <a:schemeClr val="dk1"/>
              </a:solidFill>
            </a:endParaRPr>
          </a:p>
          <a:p>
            <a:pPr marL="0" lvl="0" indent="-22860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sz="1200">
                <a:solidFill>
                  <a:schemeClr val="dk1"/>
                </a:solidFill>
              </a:rPr>
              <a:t>      2. hodina: programování cesty robotovi z výchozího bodu do bodu určeného souřadnicemi – programování  na tabletu</a:t>
            </a:r>
            <a:endParaRPr sz="1200">
              <a:solidFill>
                <a:schemeClr val="dk1"/>
              </a:solidFill>
            </a:endParaRPr>
          </a:p>
          <a:p>
            <a:pPr marL="0" lvl="0" indent="-22860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sz="1200">
                <a:solidFill>
                  <a:schemeClr val="dk1"/>
                </a:solidFill>
              </a:rPr>
              <a:t>     </a:t>
            </a:r>
            <a:r>
              <a:rPr lang="cs" sz="700">
                <a:solidFill>
                  <a:schemeClr val="dk1"/>
                </a:solidFill>
              </a:rPr>
              <a:t> </a:t>
            </a:r>
            <a:r>
              <a:rPr lang="cs" sz="1200">
                <a:solidFill>
                  <a:schemeClr val="dk1"/>
                </a:solidFill>
              </a:rPr>
              <a:t>Programování dvou robotů současně, pohybují se proti sobě, děti řeší problém případné srážky, proto programují roboty tak, aby se vzájemně vyhnuli.</a:t>
            </a: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cs" sz="1200">
                <a:solidFill>
                  <a:schemeClr val="dk1"/>
                </a:solidFill>
              </a:rPr>
              <a:t>Ve třídě je integrovaný chlapec s PAS.</a:t>
            </a:r>
            <a:endParaRPr/>
          </a:p>
        </p:txBody>
      </p:sp>
      <p:pic>
        <p:nvPicPr>
          <p:cNvPr id="240" name="Google Shape;240;p34"/>
          <p:cNvPicPr preferRelativeResize="0"/>
          <p:nvPr/>
        </p:nvPicPr>
        <p:blipFill rotWithShape="1">
          <a:blip r:embed="rId3">
            <a:alphaModFix/>
          </a:blip>
          <a:srcRect l="6434" t="27230" r="27845"/>
          <a:stretch/>
        </p:blipFill>
        <p:spPr>
          <a:xfrm>
            <a:off x="871776" y="3091175"/>
            <a:ext cx="2328074" cy="1933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07075" y="265125"/>
            <a:ext cx="2195226" cy="164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" name="Google Shape;246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67998" y="273749"/>
            <a:ext cx="2538250" cy="19036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92050" y="261725"/>
            <a:ext cx="2538250" cy="1903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35"/>
          <p:cNvPicPr preferRelativeResize="0"/>
          <p:nvPr/>
        </p:nvPicPr>
        <p:blipFill rotWithShape="1">
          <a:blip r:embed="rId5">
            <a:alphaModFix/>
          </a:blip>
          <a:srcRect t="22211" b="22619"/>
          <a:stretch/>
        </p:blipFill>
        <p:spPr>
          <a:xfrm>
            <a:off x="6218625" y="2520449"/>
            <a:ext cx="2587876" cy="1903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3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75352" y="2516900"/>
            <a:ext cx="2538250" cy="19036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3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350901" y="2516900"/>
            <a:ext cx="2538250" cy="1903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3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57200" y="304800"/>
            <a:ext cx="2538250" cy="19036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3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Přírodověda</a:t>
            </a:r>
            <a:endParaRPr/>
          </a:p>
        </p:txBody>
      </p:sp>
      <p:sp>
        <p:nvSpPr>
          <p:cNvPr id="257" name="Google Shape;257;p3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82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1600" b="1"/>
              <a:t>3. ročník</a:t>
            </a:r>
            <a:endParaRPr sz="1600" b="1"/>
          </a:p>
          <a:p>
            <a:pPr marL="457200" lvl="0" indent="-33020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cs" sz="1600">
                <a:solidFill>
                  <a:schemeClr val="dk1"/>
                </a:solidFill>
              </a:rPr>
              <a:t>Probíraná látka: trávicí soustava</a:t>
            </a:r>
            <a:endParaRPr sz="1600">
              <a:solidFill>
                <a:schemeClr val="dk1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cs" sz="1600">
                <a:solidFill>
                  <a:schemeClr val="dk1"/>
                </a:solidFill>
              </a:rPr>
              <a:t>Výtah z učiva promítán na interaktivním panelu, společně přečetli, text doplněn obrázky</a:t>
            </a:r>
            <a:endParaRPr sz="1600">
              <a:solidFill>
                <a:schemeClr val="dk1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cs" sz="1600">
                <a:solidFill>
                  <a:schemeClr val="dk1"/>
                </a:solidFill>
              </a:rPr>
              <a:t>Poté pouze obrázek a popis jednotlivých částí trávicí soustavy</a:t>
            </a:r>
            <a:endParaRPr sz="1600">
              <a:solidFill>
                <a:schemeClr val="dk1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cs" sz="1600">
                <a:solidFill>
                  <a:schemeClr val="dk1"/>
                </a:solidFill>
              </a:rPr>
              <a:t>Děti dostaly PL a přiřadily názvy s popisem k jednotlivým částem TS</a:t>
            </a:r>
            <a:endParaRPr sz="1600">
              <a:solidFill>
                <a:schemeClr val="dk1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cs" sz="1600">
                <a:solidFill>
                  <a:schemeClr val="dk1"/>
                </a:solidFill>
              </a:rPr>
              <a:t>Procvičování na interaktivním panelu v programu Wordwall – přiřazování pojmů k popisu, čtyřsměrka (hledání ukrytých právě probraných pojmů)</a:t>
            </a:r>
            <a:endParaRPr sz="1600">
              <a:solidFill>
                <a:schemeClr val="dk1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cs" sz="1600">
                <a:solidFill>
                  <a:schemeClr val="dk1"/>
                </a:solidFill>
              </a:rPr>
              <a:t>Ve třídě integrovaná holčička, ve třídě je přidělena AP, která byla ten den nemocná a paní učitelka si holčičky téměř nevšímala</a:t>
            </a:r>
            <a:endParaRPr sz="16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cs" sz="1600">
                <a:solidFill>
                  <a:schemeClr val="dk1"/>
                </a:solidFill>
              </a:rPr>
              <a:t>Paní učitelka se velice málo pohybovala po třídě, většinu času byla za stolem, děti vyvolávala, vhodné by bylo použití „dřívek na losování“.</a:t>
            </a:r>
            <a:endParaRPr sz="1600"/>
          </a:p>
        </p:txBody>
      </p:sp>
      <p:pic>
        <p:nvPicPr>
          <p:cNvPr id="258" name="Google Shape;258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44900" y="211075"/>
            <a:ext cx="2287401" cy="17155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3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Technika</a:t>
            </a:r>
            <a:endParaRPr/>
          </a:p>
        </p:txBody>
      </p:sp>
      <p:sp>
        <p:nvSpPr>
          <p:cNvPr id="264" name="Google Shape;264;p37"/>
          <p:cNvSpPr txBox="1">
            <a:spLocks noGrp="1"/>
          </p:cNvSpPr>
          <p:nvPr>
            <p:ph type="body" idx="1"/>
          </p:nvPr>
        </p:nvSpPr>
        <p:spPr>
          <a:xfrm>
            <a:off x="311700" y="101772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žáci, kteří nemají zájem učit se 2. cizí jazyk, mají v 7. r. techniku, v 8. a 9. ročníku rozšířenou slovenštinu a matematiku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7. ročník: práce se stavebnicemi Boffin 500 - téma jednoduché el. obvody, vybírali si sami téma </a:t>
            </a:r>
            <a:endParaRPr/>
          </a:p>
        </p:txBody>
      </p:sp>
      <p:pic>
        <p:nvPicPr>
          <p:cNvPr id="265" name="Google Shape;265;p37"/>
          <p:cNvPicPr preferRelativeResize="0"/>
          <p:nvPr/>
        </p:nvPicPr>
        <p:blipFill rotWithShape="1">
          <a:blip r:embed="rId3">
            <a:alphaModFix/>
          </a:blip>
          <a:srcRect t="12249" r="15881"/>
          <a:stretch/>
        </p:blipFill>
        <p:spPr>
          <a:xfrm>
            <a:off x="2559549" y="2571750"/>
            <a:ext cx="2380565" cy="1862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37"/>
          <p:cNvPicPr preferRelativeResize="0"/>
          <p:nvPr/>
        </p:nvPicPr>
        <p:blipFill rotWithShape="1">
          <a:blip r:embed="rId4">
            <a:alphaModFix/>
          </a:blip>
          <a:srcRect l="22429" t="9155" r="11191" b="22261"/>
          <a:stretch/>
        </p:blipFill>
        <p:spPr>
          <a:xfrm rot="1861157">
            <a:off x="6641730" y="2812148"/>
            <a:ext cx="2124315" cy="16462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1350324">
            <a:off x="4629674" y="3332674"/>
            <a:ext cx="2155475" cy="1616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37"/>
          <p:cNvPicPr preferRelativeResize="0"/>
          <p:nvPr/>
        </p:nvPicPr>
        <p:blipFill rotWithShape="1">
          <a:blip r:embed="rId6">
            <a:alphaModFix/>
          </a:blip>
          <a:srcRect l="10409" t="8900" r="10905"/>
          <a:stretch/>
        </p:blipFill>
        <p:spPr>
          <a:xfrm rot="1286394">
            <a:off x="288636" y="2721089"/>
            <a:ext cx="2217104" cy="19252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3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Biologická praktika</a:t>
            </a:r>
            <a:endParaRPr/>
          </a:p>
        </p:txBody>
      </p:sp>
      <p:sp>
        <p:nvSpPr>
          <p:cNvPr id="274" name="Google Shape;274;p3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Char char="●"/>
            </a:pPr>
            <a:r>
              <a:rPr lang="cs">
                <a:solidFill>
                  <a:srgbClr val="434343"/>
                </a:solidFill>
              </a:rPr>
              <a:t>6. třída</a:t>
            </a:r>
            <a:endParaRPr>
              <a:solidFill>
                <a:srgbClr val="434343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Char char="●"/>
            </a:pPr>
            <a:r>
              <a:rPr lang="cs">
                <a:solidFill>
                  <a:srgbClr val="434343"/>
                </a:solidFill>
              </a:rPr>
              <a:t>PL, samostatná práce, mezipředmětové vztahy (výpočet zvětšení)</a:t>
            </a:r>
            <a:endParaRPr>
              <a:solidFill>
                <a:srgbClr val="434343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Char char="●"/>
            </a:pPr>
            <a:r>
              <a:rPr lang="cs">
                <a:solidFill>
                  <a:srgbClr val="434343"/>
                </a:solidFill>
              </a:rPr>
              <a:t>povinná evidence vyplněných protokolů pro inspekci (povinnost psát celými větami, nepsat otázky)</a:t>
            </a:r>
            <a:endParaRPr>
              <a:solidFill>
                <a:srgbClr val="434343"/>
              </a:solidFill>
            </a:endParaRPr>
          </a:p>
        </p:txBody>
      </p:sp>
      <p:pic>
        <p:nvPicPr>
          <p:cNvPr id="275" name="Google Shape;275;p38"/>
          <p:cNvPicPr preferRelativeResize="0"/>
          <p:nvPr/>
        </p:nvPicPr>
        <p:blipFill rotWithShape="1">
          <a:blip r:embed="rId3">
            <a:alphaModFix/>
          </a:blip>
          <a:srcRect b="9387"/>
          <a:stretch/>
        </p:blipFill>
        <p:spPr>
          <a:xfrm>
            <a:off x="388959" y="3168325"/>
            <a:ext cx="2746117" cy="1866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08913" y="3168325"/>
            <a:ext cx="2486025" cy="1866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38"/>
          <p:cNvPicPr preferRelativeResize="0"/>
          <p:nvPr/>
        </p:nvPicPr>
        <p:blipFill rotWithShape="1">
          <a:blip r:embed="rId5">
            <a:alphaModFix/>
          </a:blip>
          <a:srcRect t="7126" b="7117"/>
          <a:stretch/>
        </p:blipFill>
        <p:spPr>
          <a:xfrm>
            <a:off x="3420588" y="2400300"/>
            <a:ext cx="2302824" cy="2634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3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Environmentální výchova</a:t>
            </a:r>
            <a:endParaRPr/>
          </a:p>
        </p:txBody>
      </p:sp>
      <p:sp>
        <p:nvSpPr>
          <p:cNvPr id="283" name="Google Shape;283;p39"/>
          <p:cNvSpPr txBox="1">
            <a:spLocks noGrp="1"/>
          </p:cNvSpPr>
          <p:nvPr>
            <p:ph type="body" idx="1"/>
          </p:nvPr>
        </p:nvSpPr>
        <p:spPr>
          <a:xfrm>
            <a:off x="268825" y="1091325"/>
            <a:ext cx="8520600" cy="379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Char char="●"/>
            </a:pPr>
            <a:r>
              <a:rPr lang="cs">
                <a:solidFill>
                  <a:srgbClr val="434343"/>
                </a:solidFill>
              </a:rPr>
              <a:t>využití virtuální reality - prohlížení korálového </a:t>
            </a:r>
            <a:endParaRPr>
              <a:solidFill>
                <a:srgbClr val="434343"/>
              </a:solidFill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>
                <a:solidFill>
                  <a:srgbClr val="434343"/>
                </a:solidFill>
              </a:rPr>
              <a:t>útesu a dalších prostředí</a:t>
            </a:r>
            <a:endParaRPr>
              <a:solidFill>
                <a:srgbClr val="434343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Char char="●"/>
            </a:pPr>
            <a:r>
              <a:rPr lang="cs">
                <a:solidFill>
                  <a:srgbClr val="434343"/>
                </a:solidFill>
              </a:rPr>
              <a:t>individuální práce ostatních dětí - každé dítě </a:t>
            </a:r>
            <a:endParaRPr>
              <a:solidFill>
                <a:srgbClr val="434343"/>
              </a:solidFill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>
                <a:solidFill>
                  <a:srgbClr val="434343"/>
                </a:solidFill>
              </a:rPr>
              <a:t>si pracovalo samo - vyhledávalo a zapisovalo si </a:t>
            </a:r>
            <a:br>
              <a:rPr lang="cs">
                <a:solidFill>
                  <a:srgbClr val="434343"/>
                </a:solidFill>
              </a:rPr>
            </a:br>
            <a:r>
              <a:rPr lang="cs">
                <a:solidFill>
                  <a:srgbClr val="434343"/>
                </a:solidFill>
              </a:rPr>
              <a:t>informace o vybraném zvířeti - propojovací byla </a:t>
            </a:r>
            <a:br>
              <a:rPr lang="cs">
                <a:solidFill>
                  <a:srgbClr val="434343"/>
                </a:solidFill>
              </a:rPr>
            </a:br>
            <a:r>
              <a:rPr lang="cs">
                <a:solidFill>
                  <a:srgbClr val="434343"/>
                </a:solidFill>
              </a:rPr>
              <a:t>otázka na biodiverzitu, ohrožení apod. </a:t>
            </a:r>
            <a:endParaRPr>
              <a:solidFill>
                <a:srgbClr val="434343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Char char="●"/>
            </a:pPr>
            <a:r>
              <a:rPr lang="cs">
                <a:solidFill>
                  <a:srgbClr val="434343"/>
                </a:solidFill>
              </a:rPr>
              <a:t>možnost náhledu do VR přes tablet / mobil</a:t>
            </a:r>
            <a:endParaRPr>
              <a:solidFill>
                <a:srgbClr val="434343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Char char="●"/>
            </a:pPr>
            <a:r>
              <a:rPr lang="cs">
                <a:solidFill>
                  <a:srgbClr val="434343"/>
                </a:solidFill>
              </a:rPr>
              <a:t>VR se využívá i v zeměpisu, simulace návštěvy ISS</a:t>
            </a:r>
            <a:endParaRPr>
              <a:solidFill>
                <a:srgbClr val="434343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Char char="●"/>
            </a:pPr>
            <a:r>
              <a:rPr lang="cs">
                <a:solidFill>
                  <a:srgbClr val="434343"/>
                </a:solidFill>
              </a:rPr>
              <a:t>další program: exkurze do JE (simulátor ovládání) </a:t>
            </a:r>
            <a:br>
              <a:rPr lang="cs">
                <a:solidFill>
                  <a:srgbClr val="434343"/>
                </a:solidFill>
              </a:rPr>
            </a:br>
            <a:r>
              <a:rPr lang="cs">
                <a:solidFill>
                  <a:srgbClr val="434343"/>
                </a:solidFill>
              </a:rPr>
              <a:t>a na dotřiďovací linku (motivace k třídění odpadu), </a:t>
            </a:r>
            <a:br>
              <a:rPr lang="cs">
                <a:solidFill>
                  <a:srgbClr val="434343"/>
                </a:solidFill>
              </a:rPr>
            </a:br>
            <a:r>
              <a:rPr lang="cs">
                <a:solidFill>
                  <a:srgbClr val="434343"/>
                </a:solidFill>
              </a:rPr>
              <a:t>Natura 2000, UNESCO</a:t>
            </a:r>
            <a:endParaRPr>
              <a:solidFill>
                <a:srgbClr val="434343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Char char="●"/>
            </a:pPr>
            <a:r>
              <a:rPr lang="cs">
                <a:solidFill>
                  <a:srgbClr val="434343"/>
                </a:solidFill>
              </a:rPr>
              <a:t>v rámci Erasmu vydali </a:t>
            </a:r>
            <a:r>
              <a:rPr lang="cs" b="1">
                <a:solidFill>
                  <a:srgbClr val="434343"/>
                </a:solidFill>
              </a:rPr>
              <a:t>Atlas environmentálního </a:t>
            </a:r>
            <a:br>
              <a:rPr lang="cs" b="1">
                <a:solidFill>
                  <a:srgbClr val="434343"/>
                </a:solidFill>
              </a:rPr>
            </a:br>
            <a:r>
              <a:rPr lang="cs" b="1">
                <a:solidFill>
                  <a:srgbClr val="434343"/>
                </a:solidFill>
              </a:rPr>
              <a:t>vzdělávání</a:t>
            </a:r>
            <a:r>
              <a:rPr lang="cs">
                <a:solidFill>
                  <a:srgbClr val="434343"/>
                </a:solidFill>
              </a:rPr>
              <a:t>: </a:t>
            </a:r>
            <a:br>
              <a:rPr lang="cs">
                <a:solidFill>
                  <a:srgbClr val="434343"/>
                </a:solidFill>
              </a:rPr>
            </a:br>
            <a:r>
              <a:rPr lang="cs" sz="1100" u="sng">
                <a:solidFill>
                  <a:schemeClr val="hlink"/>
                </a:solidFill>
                <a:hlinkClick r:id="rId3"/>
              </a:rPr>
              <a:t>https://twinspace.etwinning.net/files/collabspace/7/67/967/60967/files/b91226777.pdf</a:t>
            </a:r>
            <a:r>
              <a:rPr lang="cs" sz="1100">
                <a:solidFill>
                  <a:srgbClr val="434343"/>
                </a:solidFill>
              </a:rPr>
              <a:t> </a:t>
            </a:r>
            <a:endParaRPr sz="1100">
              <a:solidFill>
                <a:srgbClr val="434343"/>
              </a:solidFill>
            </a:endParaRPr>
          </a:p>
        </p:txBody>
      </p:sp>
      <p:pic>
        <p:nvPicPr>
          <p:cNvPr id="284" name="Google Shape;284;p39"/>
          <p:cNvPicPr preferRelativeResize="0"/>
          <p:nvPr/>
        </p:nvPicPr>
        <p:blipFill rotWithShape="1">
          <a:blip r:embed="rId4">
            <a:alphaModFix/>
          </a:blip>
          <a:srcRect l="5358" t="20710" r="16074"/>
          <a:stretch/>
        </p:blipFill>
        <p:spPr>
          <a:xfrm>
            <a:off x="5855850" y="0"/>
            <a:ext cx="2933575" cy="2221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p3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36750" y="2280400"/>
            <a:ext cx="2552673" cy="1914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p3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136525" y="3752975"/>
            <a:ext cx="1265426" cy="11897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40"/>
          <p:cNvSpPr txBox="1">
            <a:spLocks noGrp="1"/>
          </p:cNvSpPr>
          <p:nvPr>
            <p:ph type="title"/>
          </p:nvPr>
        </p:nvSpPr>
        <p:spPr>
          <a:xfrm>
            <a:off x="3879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Etická výchova</a:t>
            </a:r>
            <a:endParaRPr/>
          </a:p>
        </p:txBody>
      </p:sp>
      <p:sp>
        <p:nvSpPr>
          <p:cNvPr id="292" name="Google Shape;292;p4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/>
          </a:bodyPr>
          <a:lstStyle/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Char char="-"/>
            </a:pPr>
            <a:r>
              <a:rPr lang="cs">
                <a:solidFill>
                  <a:srgbClr val="434343"/>
                </a:solidFill>
              </a:rPr>
              <a:t>práce s on-line metodikou “Školy, které mění svět” (i pro 1. stupeň)</a:t>
            </a:r>
            <a:endParaRPr>
              <a:solidFill>
                <a:srgbClr val="434343"/>
              </a:solidFill>
            </a:endParaRPr>
          </a:p>
          <a:p>
            <a:pPr marL="45720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Char char="●"/>
            </a:pPr>
            <a:r>
              <a:rPr lang="cs">
                <a:solidFill>
                  <a:srgbClr val="434343"/>
                </a:solidFill>
              </a:rPr>
              <a:t>Občanství</a:t>
            </a:r>
            <a:endParaRPr>
              <a:solidFill>
                <a:srgbClr val="434343"/>
              </a:solidFill>
            </a:endParaRPr>
          </a:p>
          <a:p>
            <a:pPr marL="45720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Char char="●"/>
            </a:pPr>
            <a:r>
              <a:rPr lang="cs">
                <a:solidFill>
                  <a:srgbClr val="434343"/>
                </a:solidFill>
              </a:rPr>
              <a:t>Kritické myšlení</a:t>
            </a:r>
            <a:endParaRPr>
              <a:solidFill>
                <a:srgbClr val="434343"/>
              </a:solidFill>
            </a:endParaRPr>
          </a:p>
          <a:p>
            <a:pPr marL="45720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Char char="●"/>
            </a:pPr>
            <a:r>
              <a:rPr lang="cs">
                <a:solidFill>
                  <a:srgbClr val="434343"/>
                </a:solidFill>
              </a:rPr>
              <a:t>Mediální gramotnost</a:t>
            </a:r>
            <a:endParaRPr>
              <a:solidFill>
                <a:srgbClr val="434343"/>
              </a:solidFill>
            </a:endParaRPr>
          </a:p>
          <a:p>
            <a:pPr marL="45720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Char char="●"/>
            </a:pPr>
            <a:r>
              <a:rPr lang="cs">
                <a:solidFill>
                  <a:srgbClr val="434343"/>
                </a:solidFill>
              </a:rPr>
              <a:t>Ohleduplnost</a:t>
            </a:r>
            <a:endParaRPr>
              <a:solidFill>
                <a:srgbClr val="434343"/>
              </a:solidFill>
            </a:endParaRPr>
          </a:p>
          <a:p>
            <a:pPr marL="45720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Char char="●"/>
            </a:pPr>
            <a:r>
              <a:rPr lang="cs">
                <a:solidFill>
                  <a:srgbClr val="434343"/>
                </a:solidFill>
              </a:rPr>
              <a:t>Od komunity po svět</a:t>
            </a:r>
            <a:endParaRPr>
              <a:solidFill>
                <a:srgbClr val="434343"/>
              </a:solidFill>
            </a:endParaRPr>
          </a:p>
          <a:p>
            <a:pPr marL="45720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Char char="●"/>
            </a:pPr>
            <a:r>
              <a:rPr lang="cs">
                <a:solidFill>
                  <a:srgbClr val="434343"/>
                </a:solidFill>
              </a:rPr>
              <a:t>Filozofie a filozofování</a:t>
            </a:r>
            <a:endParaRPr>
              <a:solidFill>
                <a:srgbClr val="434343"/>
              </a:solidFill>
            </a:endParaRPr>
          </a:p>
          <a:p>
            <a:pPr marL="45720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Char char="●"/>
            </a:pPr>
            <a:r>
              <a:rPr lang="cs">
                <a:solidFill>
                  <a:srgbClr val="434343"/>
                </a:solidFill>
              </a:rPr>
              <a:t>Rozmýšlení v souvislostech</a:t>
            </a:r>
            <a:endParaRPr>
              <a:solidFill>
                <a:srgbClr val="434343"/>
              </a:solidFill>
            </a:endParaRPr>
          </a:p>
          <a:p>
            <a:pPr marL="45720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Char char="●"/>
            </a:pPr>
            <a:r>
              <a:rPr lang="cs">
                <a:solidFill>
                  <a:srgbClr val="434343"/>
                </a:solidFill>
              </a:rPr>
              <a:t>Emoce a empatie</a:t>
            </a:r>
            <a:endParaRPr>
              <a:solidFill>
                <a:srgbClr val="434343"/>
              </a:solidFill>
            </a:endParaRPr>
          </a:p>
        </p:txBody>
      </p:sp>
      <p:pic>
        <p:nvPicPr>
          <p:cNvPr id="293" name="Google Shape;293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225378">
            <a:off x="417192" y="1816038"/>
            <a:ext cx="2268338" cy="24922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92956">
            <a:off x="2138765" y="2505388"/>
            <a:ext cx="2114168" cy="2322871"/>
          </a:xfrm>
          <a:prstGeom prst="rect">
            <a:avLst/>
          </a:prstGeom>
          <a:noFill/>
          <a:ln>
            <a:noFill/>
          </a:ln>
        </p:spPr>
      </p:pic>
      <p:sp>
        <p:nvSpPr>
          <p:cNvPr id="295" name="Google Shape;295;p40"/>
          <p:cNvSpPr txBox="1"/>
          <p:nvPr/>
        </p:nvSpPr>
        <p:spPr>
          <a:xfrm>
            <a:off x="4892924" y="4607550"/>
            <a:ext cx="4526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u="sng">
                <a:solidFill>
                  <a:schemeClr val="hlink"/>
                </a:solidFill>
                <a:hlinkClick r:id="rId5"/>
              </a:rPr>
              <a:t>https://skolyktoremeniasvet.sk/metodicke-prirucky/</a:t>
            </a:r>
            <a:r>
              <a:rPr lang="cs"/>
              <a:t> </a:t>
            </a: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4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Výtvarná výchova</a:t>
            </a:r>
            <a:endParaRPr/>
          </a:p>
        </p:txBody>
      </p:sp>
      <p:sp>
        <p:nvSpPr>
          <p:cNvPr id="301" name="Google Shape;301;p4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2760000" cy="334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">
                <a:solidFill>
                  <a:srgbClr val="434343"/>
                </a:solidFill>
              </a:rPr>
              <a:t>9. ročník - komiks</a:t>
            </a:r>
            <a:endParaRPr>
              <a:solidFill>
                <a:srgbClr val="434343"/>
              </a:solidFill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rgbClr val="434343"/>
              </a:buClr>
              <a:buSzPts val="1800"/>
              <a:buChar char="●"/>
            </a:pPr>
            <a:r>
              <a:rPr lang="cs">
                <a:solidFill>
                  <a:srgbClr val="434343"/>
                </a:solidFill>
              </a:rPr>
              <a:t>Storyboardthat.com</a:t>
            </a:r>
            <a:endParaRPr>
              <a:solidFill>
                <a:srgbClr val="434343"/>
              </a:solidFill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Char char="●"/>
            </a:pPr>
            <a:r>
              <a:rPr lang="cs">
                <a:solidFill>
                  <a:srgbClr val="434343"/>
                </a:solidFill>
              </a:rPr>
              <a:t>cca ⅓ hodin na PC</a:t>
            </a:r>
            <a:endParaRPr>
              <a:solidFill>
                <a:srgbClr val="434343"/>
              </a:solidFill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Char char="●"/>
            </a:pPr>
            <a:r>
              <a:rPr lang="cs">
                <a:solidFill>
                  <a:srgbClr val="434343"/>
                </a:solidFill>
              </a:rPr>
              <a:t>předchozí hodinu tvořili digitálně graffiti</a:t>
            </a:r>
            <a:endParaRPr>
              <a:solidFill>
                <a:srgbClr val="434343"/>
              </a:solidFill>
            </a:endParaRPr>
          </a:p>
        </p:txBody>
      </p:sp>
      <p:pic>
        <p:nvPicPr>
          <p:cNvPr id="302" name="Google Shape;302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91650" y="579100"/>
            <a:ext cx="5094630" cy="38209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Levice</a:t>
            </a:r>
            <a:endParaRPr/>
          </a:p>
        </p:txBody>
      </p:sp>
      <p:sp>
        <p:nvSpPr>
          <p:cNvPr id="71" name="Google Shape;71;p15"/>
          <p:cNvSpPr txBox="1">
            <a:spLocks noGrp="1"/>
          </p:cNvSpPr>
          <p:nvPr>
            <p:ph type="body" idx="1"/>
          </p:nvPr>
        </p:nvSpPr>
        <p:spPr>
          <a:xfrm>
            <a:off x="4239200" y="952350"/>
            <a:ext cx="4681800" cy="308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 lnSpcReduction="10000"/>
          </a:bodyPr>
          <a:lstStyle/>
          <a:p>
            <a:pPr marL="4572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000"/>
              <a:buChar char="●"/>
            </a:pPr>
            <a:r>
              <a:rPr lang="cs" sz="2000">
                <a:solidFill>
                  <a:srgbClr val="434343"/>
                </a:solidFill>
              </a:rPr>
              <a:t>okresní město největšího slovenského okresu (Nitranský kraj)</a:t>
            </a:r>
            <a:endParaRPr sz="2000">
              <a:solidFill>
                <a:srgbClr val="434343"/>
              </a:solidFill>
            </a:endParaRPr>
          </a:p>
          <a:p>
            <a:pPr marL="4572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000"/>
              <a:buChar char="●"/>
            </a:pPr>
            <a:r>
              <a:rPr lang="cs" sz="2000">
                <a:solidFill>
                  <a:srgbClr val="434343"/>
                </a:solidFill>
              </a:rPr>
              <a:t>cca 34 tisíc obyvatel</a:t>
            </a:r>
            <a:endParaRPr sz="2000">
              <a:solidFill>
                <a:srgbClr val="434343"/>
              </a:solidFill>
            </a:endParaRPr>
          </a:p>
          <a:p>
            <a:pPr marL="4572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000"/>
              <a:buChar char="●"/>
            </a:pPr>
            <a:r>
              <a:rPr lang="cs" sz="2000">
                <a:solidFill>
                  <a:srgbClr val="434343"/>
                </a:solidFill>
              </a:rPr>
              <a:t>7 základních škol, každá z nich se zaměřuje na určitý sport (hokej, fotbal, volejbal, golf aj.)</a:t>
            </a:r>
            <a:endParaRPr sz="2000">
              <a:solidFill>
                <a:srgbClr val="434343"/>
              </a:solidFill>
            </a:endParaRPr>
          </a:p>
          <a:p>
            <a:pPr marL="4572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000"/>
              <a:buChar char="●"/>
            </a:pPr>
            <a:r>
              <a:rPr lang="cs" sz="2000">
                <a:solidFill>
                  <a:srgbClr val="434343"/>
                </a:solidFill>
              </a:rPr>
              <a:t>několik vyloučených lokalit</a:t>
            </a:r>
            <a:endParaRPr sz="2000">
              <a:solidFill>
                <a:srgbClr val="434343"/>
              </a:solidFill>
            </a:endParaRPr>
          </a:p>
        </p:txBody>
      </p:sp>
      <p:pic>
        <p:nvPicPr>
          <p:cNvPr id="72" name="Google Shape;72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043187"/>
            <a:ext cx="4023951" cy="3017937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19050" y="3936525"/>
            <a:ext cx="2149550" cy="1076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4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Práce s nadanými dětmi</a:t>
            </a:r>
            <a:endParaRPr/>
          </a:p>
        </p:txBody>
      </p:sp>
      <p:sp>
        <p:nvSpPr>
          <p:cNvPr id="308" name="Google Shape;308;p4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457200" lvl="0" indent="-34290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cs">
                <a:solidFill>
                  <a:schemeClr val="dk1"/>
                </a:solidFill>
              </a:rPr>
              <a:t>Některé děti přijdou již ze školky se zprávou </a:t>
            </a:r>
            <a:br>
              <a:rPr lang="cs">
                <a:solidFill>
                  <a:schemeClr val="dk1"/>
                </a:solidFill>
              </a:rPr>
            </a:br>
            <a:r>
              <a:rPr lang="cs">
                <a:solidFill>
                  <a:schemeClr val="dk1"/>
                </a:solidFill>
              </a:rPr>
              <a:t>z poradenského pracoviště (psychologa)</a:t>
            </a:r>
            <a:endParaRPr>
              <a:solidFill>
                <a:schemeClr val="dk1"/>
              </a:solidFill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cs">
                <a:solidFill>
                  <a:schemeClr val="dk1"/>
                </a:solidFill>
              </a:rPr>
              <a:t>Učitelky v průběhu první a druhé třídy tipují děti, </a:t>
            </a:r>
            <a:br>
              <a:rPr lang="cs">
                <a:solidFill>
                  <a:schemeClr val="dk1"/>
                </a:solidFill>
              </a:rPr>
            </a:br>
            <a:r>
              <a:rPr lang="cs">
                <a:solidFill>
                  <a:schemeClr val="dk1"/>
                </a:solidFill>
              </a:rPr>
              <a:t>které se jeví jako nadané, těm se více věnují učitelé podle druhu nadání (např. jazyky, matematika, programování), společně vytvoří zprávu a odesílají je do poradny</a:t>
            </a:r>
            <a:endParaRPr>
              <a:solidFill>
                <a:schemeClr val="dk1"/>
              </a:solidFill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cs">
                <a:solidFill>
                  <a:schemeClr val="dk1"/>
                </a:solidFill>
              </a:rPr>
              <a:t>Nadání na matematiku - vyučuje ŘŠ, Paedr. P. Varga programování</a:t>
            </a:r>
            <a:endParaRPr>
              <a:solidFill>
                <a:schemeClr val="dk1"/>
              </a:solidFill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cs">
                <a:solidFill>
                  <a:schemeClr val="dk1"/>
                </a:solidFill>
              </a:rPr>
              <a:t>Nadání na jazyky – vyučují učitelé jazyků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309" name="Google Shape;309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06950" y="381925"/>
            <a:ext cx="2669450" cy="20020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4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Kroužky</a:t>
            </a:r>
            <a:endParaRPr/>
          </a:p>
        </p:txBody>
      </p:sp>
      <p:sp>
        <p:nvSpPr>
          <p:cNvPr id="315" name="Google Shape;315;p43"/>
          <p:cNvSpPr txBox="1">
            <a:spLocks noGrp="1"/>
          </p:cNvSpPr>
          <p:nvPr>
            <p:ph type="body" idx="1"/>
          </p:nvPr>
        </p:nvSpPr>
        <p:spPr>
          <a:xfrm>
            <a:off x="-52650" y="959600"/>
            <a:ext cx="7607100" cy="405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Char char="●"/>
            </a:pPr>
            <a:r>
              <a:rPr lang="cs">
                <a:solidFill>
                  <a:srgbClr val="434343"/>
                </a:solidFill>
              </a:rPr>
              <a:t>učitelé po skončení vyučování vedou kroužky - často nadstavba vyučovaných předmětů (praktika z biologie, programování, zdravotnický kroužek)</a:t>
            </a:r>
            <a:endParaRPr>
              <a:solidFill>
                <a:srgbClr val="434343"/>
              </a:solidFill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Char char="●"/>
            </a:pPr>
            <a:r>
              <a:rPr lang="cs">
                <a:solidFill>
                  <a:srgbClr val="434343"/>
                </a:solidFill>
              </a:rPr>
              <a:t>pro děti zdarma - na 1 rok dostane dítě poukaz na kroužek</a:t>
            </a:r>
            <a:endParaRPr>
              <a:solidFill>
                <a:srgbClr val="434343"/>
              </a:solidFill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Char char="●"/>
            </a:pPr>
            <a:r>
              <a:rPr lang="cs">
                <a:solidFill>
                  <a:srgbClr val="434343"/>
                </a:solidFill>
              </a:rPr>
              <a:t>1x za pololetí přijdou od státu peníze pro učitele, kteří kroužky </a:t>
            </a:r>
            <a:br>
              <a:rPr lang="cs">
                <a:solidFill>
                  <a:srgbClr val="434343"/>
                </a:solidFill>
              </a:rPr>
            </a:br>
            <a:r>
              <a:rPr lang="cs">
                <a:solidFill>
                  <a:srgbClr val="434343"/>
                </a:solidFill>
              </a:rPr>
              <a:t>vedou (stanoven minimální počet dětí)</a:t>
            </a:r>
            <a:endParaRPr>
              <a:solidFill>
                <a:srgbClr val="434343"/>
              </a:solidFill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Char char="●"/>
            </a:pPr>
            <a:r>
              <a:rPr lang="cs">
                <a:solidFill>
                  <a:srgbClr val="434343"/>
                </a:solidFill>
              </a:rPr>
              <a:t>2 hodiny týdně, 9. ročníky mají povinně 2x týdně přípravu</a:t>
            </a:r>
            <a:endParaRPr>
              <a:solidFill>
                <a:srgbClr val="434343"/>
              </a:solidFill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Char char="●"/>
            </a:pPr>
            <a:r>
              <a:rPr lang="cs">
                <a:solidFill>
                  <a:srgbClr val="434343"/>
                </a:solidFill>
              </a:rPr>
              <a:t>počítačový kroužek - každé dítě si dělalo, co ho zajímalo (roboti, VR, programování)</a:t>
            </a:r>
            <a:endParaRPr>
              <a:solidFill>
                <a:srgbClr val="434343"/>
              </a:solidFill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Char char="●"/>
            </a:pPr>
            <a:r>
              <a:rPr lang="cs">
                <a:solidFill>
                  <a:srgbClr val="434343"/>
                </a:solidFill>
              </a:rPr>
              <a:t>děti také dostávají od státu kulturní poukazy (cca 2-3 eura)</a:t>
            </a:r>
            <a:endParaRPr>
              <a:solidFill>
                <a:srgbClr val="434343"/>
              </a:solidFill>
            </a:endParaRPr>
          </a:p>
        </p:txBody>
      </p:sp>
      <p:pic>
        <p:nvPicPr>
          <p:cNvPr id="316" name="Google Shape;316;p43"/>
          <p:cNvPicPr preferRelativeResize="0"/>
          <p:nvPr/>
        </p:nvPicPr>
        <p:blipFill rotWithShape="1">
          <a:blip r:embed="rId3">
            <a:alphaModFix/>
          </a:blip>
          <a:srcRect l="34379" r="21544"/>
          <a:stretch/>
        </p:blipFill>
        <p:spPr>
          <a:xfrm>
            <a:off x="7068350" y="480525"/>
            <a:ext cx="1846974" cy="3143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4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Školní parlament</a:t>
            </a:r>
            <a:endParaRPr/>
          </a:p>
        </p:txBody>
      </p:sp>
      <p:sp>
        <p:nvSpPr>
          <p:cNvPr id="322" name="Google Shape;322;p4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Char char="●"/>
            </a:pPr>
            <a:r>
              <a:rPr lang="cs">
                <a:solidFill>
                  <a:srgbClr val="434343"/>
                </a:solidFill>
              </a:rPr>
              <a:t>organizuje dobročinný prodej vánočního punče </a:t>
            </a:r>
            <a:br>
              <a:rPr lang="cs">
                <a:solidFill>
                  <a:srgbClr val="434343"/>
                </a:solidFill>
              </a:rPr>
            </a:br>
            <a:r>
              <a:rPr lang="cs">
                <a:solidFill>
                  <a:srgbClr val="434343"/>
                </a:solidFill>
              </a:rPr>
              <a:t>na pomoc útulku a další organizaci a podobné akce</a:t>
            </a:r>
            <a:endParaRPr>
              <a:solidFill>
                <a:srgbClr val="434343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Char char="●"/>
            </a:pPr>
            <a:r>
              <a:rPr lang="cs">
                <a:solidFill>
                  <a:srgbClr val="434343"/>
                </a:solidFill>
              </a:rPr>
              <a:t>schránka důvěry</a:t>
            </a:r>
            <a:endParaRPr>
              <a:solidFill>
                <a:srgbClr val="434343"/>
              </a:solidFill>
            </a:endParaRPr>
          </a:p>
        </p:txBody>
      </p:sp>
      <p:pic>
        <p:nvPicPr>
          <p:cNvPr id="323" name="Google Shape;323;p44"/>
          <p:cNvPicPr preferRelativeResize="0"/>
          <p:nvPr/>
        </p:nvPicPr>
        <p:blipFill rotWithShape="1">
          <a:blip r:embed="rId3">
            <a:alphaModFix/>
          </a:blip>
          <a:srcRect l="7690" t="10564" r="3199" b="5521"/>
          <a:stretch/>
        </p:blipFill>
        <p:spPr>
          <a:xfrm>
            <a:off x="2807500" y="2046700"/>
            <a:ext cx="3716126" cy="2625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90125" y="2814650"/>
            <a:ext cx="2476500" cy="1857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" name="Google Shape;325;p44"/>
          <p:cNvPicPr preferRelativeResize="0"/>
          <p:nvPr/>
        </p:nvPicPr>
        <p:blipFill rotWithShape="1">
          <a:blip r:embed="rId5">
            <a:alphaModFix/>
          </a:blip>
          <a:srcRect b="9649"/>
          <a:stretch/>
        </p:blipFill>
        <p:spPr>
          <a:xfrm>
            <a:off x="0" y="2814650"/>
            <a:ext cx="2741000" cy="1857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Google Shape;326;p44"/>
          <p:cNvPicPr preferRelativeResize="0"/>
          <p:nvPr/>
        </p:nvPicPr>
        <p:blipFill rotWithShape="1">
          <a:blip r:embed="rId6">
            <a:alphaModFix/>
          </a:blip>
          <a:srcRect l="36641" t="5979" r="13185" b="3971"/>
          <a:stretch/>
        </p:blipFill>
        <p:spPr>
          <a:xfrm>
            <a:off x="8029500" y="207650"/>
            <a:ext cx="1037126" cy="24819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4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Provoz školy</a:t>
            </a:r>
            <a:endParaRPr/>
          </a:p>
        </p:txBody>
      </p:sp>
      <p:sp>
        <p:nvSpPr>
          <p:cNvPr id="332" name="Google Shape;332;p4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87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Char char="●"/>
            </a:pPr>
            <a:r>
              <a:rPr lang="cs">
                <a:solidFill>
                  <a:srgbClr val="434343"/>
                </a:solidFill>
              </a:rPr>
              <a:t>chodby jsou volné k běhání</a:t>
            </a:r>
            <a:endParaRPr>
              <a:solidFill>
                <a:srgbClr val="434343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Char char="●"/>
            </a:pPr>
            <a:r>
              <a:rPr lang="cs">
                <a:solidFill>
                  <a:srgbClr val="434343"/>
                </a:solidFill>
              </a:rPr>
              <a:t>několik pingpongových stolů</a:t>
            </a:r>
            <a:endParaRPr>
              <a:solidFill>
                <a:srgbClr val="434343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Char char="●"/>
            </a:pPr>
            <a:r>
              <a:rPr lang="cs">
                <a:solidFill>
                  <a:srgbClr val="434343"/>
                </a:solidFill>
              </a:rPr>
              <a:t>bohatá výzdoba </a:t>
            </a:r>
            <a:endParaRPr>
              <a:solidFill>
                <a:srgbClr val="434343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Char char="●"/>
            </a:pPr>
            <a:r>
              <a:rPr lang="cs">
                <a:solidFill>
                  <a:srgbClr val="434343"/>
                </a:solidFill>
              </a:rPr>
              <a:t>prostory k sezení - lavičky (obyčejné dřevěné, jednoduché)</a:t>
            </a:r>
            <a:endParaRPr>
              <a:solidFill>
                <a:srgbClr val="434343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Char char="●"/>
            </a:pPr>
            <a:r>
              <a:rPr lang="cs">
                <a:solidFill>
                  <a:srgbClr val="434343"/>
                </a:solidFill>
              </a:rPr>
              <a:t>čipy - přihlášení a odhlášení příchodu, propojení s docházkou a navázání na sociální správu </a:t>
            </a:r>
            <a:endParaRPr>
              <a:solidFill>
                <a:srgbClr val="434343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Char char="●"/>
            </a:pPr>
            <a:r>
              <a:rPr lang="cs">
                <a:solidFill>
                  <a:srgbClr val="434343"/>
                </a:solidFill>
              </a:rPr>
              <a:t>školní systém Edupage (obdoba Edookitu) - všechny materiály, aby rodič ani žák se nemohli vymlouvat, že něco nevěděli, lépe se asi provazuje s jinými programy</a:t>
            </a:r>
            <a:endParaRPr>
              <a:solidFill>
                <a:srgbClr val="434343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Char char="●"/>
            </a:pPr>
            <a:r>
              <a:rPr lang="cs">
                <a:solidFill>
                  <a:srgbClr val="434343"/>
                </a:solidFill>
              </a:rPr>
              <a:t>plán exkurzí - pro jednotlivé ročníky, min. 1x ročně na určité téma (5. ročník environmentální apod.)</a:t>
            </a:r>
            <a:endParaRPr>
              <a:solidFill>
                <a:srgbClr val="434343"/>
              </a:solidFill>
            </a:endParaRPr>
          </a:p>
        </p:txBody>
      </p:sp>
      <p:pic>
        <p:nvPicPr>
          <p:cNvPr id="333" name="Google Shape;333;p45"/>
          <p:cNvPicPr preferRelativeResize="0"/>
          <p:nvPr/>
        </p:nvPicPr>
        <p:blipFill rotWithShape="1">
          <a:blip r:embed="rId3">
            <a:alphaModFix/>
          </a:blip>
          <a:srcRect l="1328" t="24579" r="2378"/>
          <a:stretch/>
        </p:blipFill>
        <p:spPr>
          <a:xfrm>
            <a:off x="5682275" y="177300"/>
            <a:ext cx="3326648" cy="1954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4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Přístup k mobilním telefonům a internetu</a:t>
            </a:r>
            <a:endParaRPr/>
          </a:p>
        </p:txBody>
      </p:sp>
      <p:sp>
        <p:nvSpPr>
          <p:cNvPr id="339" name="Google Shape;339;p4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78873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 lnSpcReduction="20000"/>
          </a:bodyPr>
          <a:lstStyle/>
          <a:p>
            <a:pPr marL="457200" marR="2577188" lvl="0" indent="-346075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cs" sz="2000"/>
              <a:t>žáci odevzdávají mobilní telefony vždy ráno třídnímu učiteli do kabinetu (automaticky, případně prostřednictvím třídní služby)</a:t>
            </a:r>
            <a:endParaRPr sz="2000"/>
          </a:p>
          <a:p>
            <a:pPr marL="457200" marR="2577188" lvl="0" indent="-346075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cs" sz="2000"/>
              <a:t>žáci nemají volný přístup ke školní WiFi</a:t>
            </a:r>
            <a:endParaRPr sz="2000"/>
          </a:p>
          <a:p>
            <a:pPr marL="457200" marR="2577188" lvl="0" indent="-346075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cs" sz="2000"/>
              <a:t>pokud učitel k výuce potřebuje pro děti přístup k internetu, nechá si od digitálního koordinátora vygenerovat přístupové kódy na 1 určitou hodinu. </a:t>
            </a:r>
            <a:endParaRPr sz="2000"/>
          </a:p>
        </p:txBody>
      </p:sp>
      <p:pic>
        <p:nvPicPr>
          <p:cNvPr id="340" name="Google Shape;340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82100" y="1304875"/>
            <a:ext cx="3350200" cy="25126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4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6" name="Google Shape;346;p4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347" name="Google Shape;347;p47"/>
          <p:cNvPicPr preferRelativeResize="0"/>
          <p:nvPr/>
        </p:nvPicPr>
        <p:blipFill rotWithShape="1">
          <a:blip r:embed="rId3">
            <a:alphaModFix/>
          </a:blip>
          <a:srcRect l="9861" t="25811" b="14441"/>
          <a:stretch/>
        </p:blipFill>
        <p:spPr>
          <a:xfrm>
            <a:off x="0" y="305750"/>
            <a:ext cx="5657851" cy="2813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" name="Google Shape;348;p47"/>
          <p:cNvPicPr preferRelativeResize="0"/>
          <p:nvPr/>
        </p:nvPicPr>
        <p:blipFill rotWithShape="1">
          <a:blip r:embed="rId4">
            <a:alphaModFix/>
          </a:blip>
          <a:srcRect l="8195" t="14977" r="2621" b="14970"/>
          <a:stretch/>
        </p:blipFill>
        <p:spPr>
          <a:xfrm>
            <a:off x="0" y="3190225"/>
            <a:ext cx="3439726" cy="2026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Google Shape;349;p4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59550" y="3190225"/>
            <a:ext cx="2702633" cy="2026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0" name="Google Shape;350;p4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548325" y="3190226"/>
            <a:ext cx="2702633" cy="2026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1" name="Google Shape;351;p47"/>
          <p:cNvPicPr preferRelativeResize="0"/>
          <p:nvPr/>
        </p:nvPicPr>
        <p:blipFill rotWithShape="1">
          <a:blip r:embed="rId7">
            <a:alphaModFix/>
          </a:blip>
          <a:srcRect t="22221" r="22946"/>
          <a:stretch/>
        </p:blipFill>
        <p:spPr>
          <a:xfrm>
            <a:off x="5743750" y="353625"/>
            <a:ext cx="3318425" cy="27658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6" name="Google Shape;356;p48"/>
          <p:cNvPicPr preferRelativeResize="0"/>
          <p:nvPr/>
        </p:nvPicPr>
        <p:blipFill rotWithShape="1">
          <a:blip r:embed="rId3">
            <a:alphaModFix/>
          </a:blip>
          <a:srcRect l="4699" t="7471" r="9390" b="3797"/>
          <a:stretch/>
        </p:blipFill>
        <p:spPr>
          <a:xfrm>
            <a:off x="247175" y="2075625"/>
            <a:ext cx="2010701" cy="2768927"/>
          </a:xfrm>
          <a:prstGeom prst="rect">
            <a:avLst/>
          </a:prstGeom>
          <a:noFill/>
          <a:ln>
            <a:noFill/>
          </a:ln>
        </p:spPr>
      </p:pic>
      <p:pic>
        <p:nvPicPr>
          <p:cNvPr id="357" name="Google Shape;357;p48"/>
          <p:cNvPicPr preferRelativeResize="0"/>
          <p:nvPr/>
        </p:nvPicPr>
        <p:blipFill rotWithShape="1">
          <a:blip r:embed="rId4">
            <a:alphaModFix/>
          </a:blip>
          <a:srcRect l="6044" t="12311" r="13362"/>
          <a:stretch/>
        </p:blipFill>
        <p:spPr>
          <a:xfrm>
            <a:off x="4892400" y="361900"/>
            <a:ext cx="1890125" cy="15423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8" name="Google Shape;358;p4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73125" y="285150"/>
            <a:ext cx="2158802" cy="1619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59" name="Google Shape;359;p4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06725" y="3273212"/>
            <a:ext cx="2010701" cy="1508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60" name="Google Shape;360;p48"/>
          <p:cNvPicPr preferRelativeResize="0"/>
          <p:nvPr/>
        </p:nvPicPr>
        <p:blipFill rotWithShape="1">
          <a:blip r:embed="rId7">
            <a:alphaModFix/>
          </a:blip>
          <a:srcRect b="5231"/>
          <a:stretch/>
        </p:blipFill>
        <p:spPr>
          <a:xfrm>
            <a:off x="6965550" y="199400"/>
            <a:ext cx="2076649" cy="2624077"/>
          </a:xfrm>
          <a:prstGeom prst="rect">
            <a:avLst/>
          </a:prstGeom>
          <a:noFill/>
          <a:ln>
            <a:noFill/>
          </a:ln>
        </p:spPr>
      </p:pic>
      <p:pic>
        <p:nvPicPr>
          <p:cNvPr id="361" name="Google Shape;361;p48"/>
          <p:cNvPicPr preferRelativeResize="0"/>
          <p:nvPr/>
        </p:nvPicPr>
        <p:blipFill rotWithShape="1">
          <a:blip r:embed="rId8">
            <a:alphaModFix/>
          </a:blip>
          <a:srcRect l="12503" t="26045" r="24698" b="31109"/>
          <a:stretch/>
        </p:blipFill>
        <p:spPr>
          <a:xfrm>
            <a:off x="7057800" y="3256050"/>
            <a:ext cx="1695391" cy="1542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Google Shape;362;p4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67013" y="199398"/>
            <a:ext cx="1890124" cy="2768927"/>
          </a:xfrm>
          <a:prstGeom prst="rect">
            <a:avLst/>
          </a:prstGeom>
          <a:noFill/>
          <a:ln>
            <a:noFill/>
          </a:ln>
        </p:spPr>
      </p:pic>
      <p:pic>
        <p:nvPicPr>
          <p:cNvPr id="363" name="Google Shape;363;p48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766275" y="2162901"/>
            <a:ext cx="1890125" cy="27551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49"/>
          <p:cNvSpPr txBox="1">
            <a:spLocks noGrp="1"/>
          </p:cNvSpPr>
          <p:nvPr>
            <p:ph type="body" idx="1"/>
          </p:nvPr>
        </p:nvSpPr>
        <p:spPr>
          <a:xfrm>
            <a:off x="553557" y="631556"/>
            <a:ext cx="1784400" cy="114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cs" sz="7000"/>
              <a:t>5. </a:t>
            </a:r>
            <a:endParaRPr sz="7000"/>
          </a:p>
        </p:txBody>
      </p:sp>
      <p:sp>
        <p:nvSpPr>
          <p:cNvPr id="369" name="Google Shape;369;p49"/>
          <p:cNvSpPr txBox="1">
            <a:spLocks noGrp="1"/>
          </p:cNvSpPr>
          <p:nvPr>
            <p:ph type="body" idx="1"/>
          </p:nvPr>
        </p:nvSpPr>
        <p:spPr>
          <a:xfrm>
            <a:off x="1905756" y="658914"/>
            <a:ext cx="2260800" cy="114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cs" sz="7000"/>
              <a:t>mája</a:t>
            </a:r>
            <a:endParaRPr sz="7000"/>
          </a:p>
        </p:txBody>
      </p:sp>
      <p:sp>
        <p:nvSpPr>
          <p:cNvPr id="370" name="Google Shape;370;p49"/>
          <p:cNvSpPr txBox="1">
            <a:spLocks noGrp="1"/>
          </p:cNvSpPr>
          <p:nvPr>
            <p:ph type="body" idx="1"/>
          </p:nvPr>
        </p:nvSpPr>
        <p:spPr>
          <a:xfrm>
            <a:off x="3726695" y="658925"/>
            <a:ext cx="3186300" cy="114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cs" sz="7000"/>
              <a:t>2023</a:t>
            </a:r>
            <a:endParaRPr sz="7000"/>
          </a:p>
        </p:txBody>
      </p:sp>
      <p:sp>
        <p:nvSpPr>
          <p:cNvPr id="371" name="Google Shape;371;p49"/>
          <p:cNvSpPr txBox="1">
            <a:spLocks noGrp="1"/>
          </p:cNvSpPr>
          <p:nvPr>
            <p:ph type="body" idx="1"/>
          </p:nvPr>
        </p:nvSpPr>
        <p:spPr>
          <a:xfrm>
            <a:off x="6188025" y="260175"/>
            <a:ext cx="2526000" cy="396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cs" sz="30000">
                <a:solidFill>
                  <a:schemeClr val="accent4"/>
                </a:solidFill>
              </a:rPr>
              <a:t>?</a:t>
            </a:r>
            <a:endParaRPr sz="30000">
              <a:solidFill>
                <a:schemeClr val="accent4"/>
              </a:solidFill>
            </a:endParaRPr>
          </a:p>
        </p:txBody>
      </p:sp>
      <p:pic>
        <p:nvPicPr>
          <p:cNvPr id="372" name="Google Shape;372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23014" y="1804025"/>
            <a:ext cx="4236413" cy="2824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3" name="Google Shape;373;p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97362" y="2571750"/>
            <a:ext cx="3591264" cy="23941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/>
                                        <p:tgtEl>
                                          <p:spTgt spid="3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/>
                                        <p:tgtEl>
                                          <p:spTgt spid="3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000"/>
                                        <p:tgtEl>
                                          <p:spTgt spid="3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9A7ED91-9282-776D-917A-6BDDEA2EF1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cs" sz="2800" dirty="0"/>
              <a:t>Děkujeme za pozornost.</a:t>
            </a:r>
            <a:br>
              <a:rPr lang="cs" sz="2800" dirty="0"/>
            </a:br>
            <a:endParaRPr lang="cs-CZ" dirty="0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2A761677-9F31-4958-26EB-CB696BD858A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166DD35D-4F3E-AB23-9B68-B988A965ED5D}"/>
              </a:ext>
            </a:extLst>
          </p:cNvPr>
          <p:cNvSpPr txBox="1"/>
          <p:nvPr/>
        </p:nvSpPr>
        <p:spPr>
          <a:xfrm>
            <a:off x="2285999" y="1879253"/>
            <a:ext cx="4936331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spcBef>
                <a:spcPts val="1200"/>
              </a:spcBef>
              <a:spcAft>
                <a:spcPts val="1200"/>
              </a:spcAft>
              <a:buSzPts val="523"/>
              <a:buNone/>
            </a:pPr>
            <a:r>
              <a:rPr lang="cs-CZ" sz="1400" b="1" dirty="0">
                <a:effectLst/>
                <a:latin typeface="EB Garamond SemiBold" panose="00000700000000000000" pitchFamily="2" charset="0"/>
                <a:ea typeface="EB Garamond SemiBold" panose="00000700000000000000" pitchFamily="2" charset="0"/>
                <a:cs typeface="Times New Roman" panose="02020603050405020304" pitchFamily="18" charset="0"/>
              </a:rPr>
              <a:t>Projekt „</a:t>
            </a:r>
            <a:r>
              <a:rPr lang="cs-CZ" sz="1400" b="1" i="1" dirty="0">
                <a:effectLst/>
                <a:latin typeface="EB Garamond SemiBold" panose="00000700000000000000" pitchFamily="2" charset="0"/>
                <a:ea typeface="EB Garamond SemiBold" panose="00000700000000000000" pitchFamily="2" charset="0"/>
                <a:cs typeface="Times New Roman" panose="02020603050405020304" pitchFamily="18" charset="0"/>
              </a:rPr>
              <a:t>Informační a komunikační technologie ve výuce</a:t>
            </a:r>
            <a:r>
              <a:rPr lang="cs-CZ" sz="1400" b="1" dirty="0">
                <a:effectLst/>
                <a:latin typeface="EB Garamond SemiBold" panose="00000700000000000000" pitchFamily="2" charset="0"/>
                <a:ea typeface="EB Garamond SemiBold" panose="00000700000000000000" pitchFamily="2" charset="0"/>
                <a:cs typeface="Times New Roman" panose="02020603050405020304" pitchFamily="18" charset="0"/>
              </a:rPr>
              <a:t>“ je spolufinancován z programu Erasmus + Evropské unie. Za obsah </a:t>
            </a:r>
            <a:r>
              <a:rPr lang="cs-CZ" sz="1400" b="1" dirty="0">
                <a:latin typeface="EB Garamond SemiBold" panose="00000700000000000000" pitchFamily="2" charset="0"/>
                <a:ea typeface="EB Garamond SemiBold" panose="00000700000000000000" pitchFamily="2" charset="0"/>
                <a:cs typeface="Times New Roman" panose="02020603050405020304" pitchFamily="18" charset="0"/>
              </a:rPr>
              <a:t>prezentace</a:t>
            </a:r>
            <a:r>
              <a:rPr lang="cs-CZ" sz="1400" b="1" dirty="0">
                <a:effectLst/>
                <a:latin typeface="EB Garamond SemiBold" panose="00000700000000000000" pitchFamily="2" charset="0"/>
                <a:ea typeface="EB Garamond SemiBold" panose="00000700000000000000" pitchFamily="2" charset="0"/>
                <a:cs typeface="Times New Roman" panose="02020603050405020304" pitchFamily="18" charset="0"/>
              </a:rPr>
              <a:t> odpovídá výlučně</a:t>
            </a:r>
            <a:r>
              <a:rPr lang="cs-CZ" sz="1400" b="1" i="1" dirty="0">
                <a:effectLst/>
                <a:latin typeface="EB Garamond SemiBold" panose="00000700000000000000" pitchFamily="2" charset="0"/>
                <a:ea typeface="EB Garamond SemiBold" panose="00000700000000000000" pitchFamily="2" charset="0"/>
                <a:cs typeface="Times New Roman" panose="02020603050405020304" pitchFamily="18" charset="0"/>
              </a:rPr>
              <a:t> Základní škola Mníšek pod Brdy. </a:t>
            </a:r>
            <a:r>
              <a:rPr lang="cs-CZ" sz="1400" b="1" dirty="0">
                <a:effectLst/>
                <a:latin typeface="EB Garamond SemiBold" panose="00000700000000000000" pitchFamily="2" charset="0"/>
                <a:ea typeface="EB Garamond SemiBold" panose="00000700000000000000" pitchFamily="2" charset="0"/>
                <a:cs typeface="Times New Roman" panose="02020603050405020304" pitchFamily="18" charset="0"/>
              </a:rPr>
              <a:t>Prezentace nereprezentuje názory Evropské komise a Evropská komise neodpovídá za použití informací, jež jsou její obsahem.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223A1894-38BD-60AE-F2FA-B6CC89F58A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544" y="3617514"/>
            <a:ext cx="2935265" cy="747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8041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6"/>
          <p:cNvSpPr txBox="1">
            <a:spLocks noGrp="1"/>
          </p:cNvSpPr>
          <p:nvPr>
            <p:ph type="title"/>
          </p:nvPr>
        </p:nvSpPr>
        <p:spPr>
          <a:xfrm>
            <a:off x="267900" y="102125"/>
            <a:ext cx="8478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O škole</a:t>
            </a:r>
            <a:endParaRPr/>
          </a:p>
        </p:txBody>
      </p:sp>
      <p:pic>
        <p:nvPicPr>
          <p:cNvPr id="79" name="Google Shape;79;p16"/>
          <p:cNvPicPr preferRelativeResize="0"/>
          <p:nvPr/>
        </p:nvPicPr>
        <p:blipFill rotWithShape="1">
          <a:blip r:embed="rId3">
            <a:alphaModFix/>
          </a:blip>
          <a:srcRect l="3081" b="15718"/>
          <a:stretch/>
        </p:blipFill>
        <p:spPr>
          <a:xfrm>
            <a:off x="6127050" y="53600"/>
            <a:ext cx="2938399" cy="1806075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16"/>
          <p:cNvSpPr txBox="1">
            <a:spLocks noGrp="1"/>
          </p:cNvSpPr>
          <p:nvPr>
            <p:ph type="body" idx="1"/>
          </p:nvPr>
        </p:nvSpPr>
        <p:spPr>
          <a:xfrm>
            <a:off x="344100" y="827225"/>
            <a:ext cx="8564400" cy="426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85000" lnSpcReduction="20000"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">
                <a:solidFill>
                  <a:srgbClr val="434343"/>
                </a:solidFill>
              </a:rPr>
              <a:t>2. ZŠ Levice, </a:t>
            </a:r>
            <a:r>
              <a:rPr lang="cs">
                <a:solidFill>
                  <a:srgbClr val="434343"/>
                </a:solidFill>
                <a:highlight>
                  <a:srgbClr val="FFFFFF"/>
                </a:highlight>
              </a:rPr>
              <a:t>Sv. Michala 2711, 934 01 Levice</a:t>
            </a:r>
            <a:endParaRPr>
              <a:solidFill>
                <a:srgbClr val="434343"/>
              </a:solidFill>
              <a:highlight>
                <a:srgbClr val="FFFFFF"/>
              </a:highlight>
            </a:endParaRPr>
          </a:p>
          <a:p>
            <a:pPr marL="1710000" lvl="0" indent="-7155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rgbClr val="434343"/>
              </a:buClr>
              <a:buSzPct val="100000"/>
              <a:buChar char="●"/>
            </a:pPr>
            <a:r>
              <a:rPr lang="cs">
                <a:solidFill>
                  <a:srgbClr val="434343"/>
                </a:solidFill>
              </a:rPr>
              <a:t> jedna ze sedmi ZŠ v Levicích </a:t>
            </a:r>
            <a:endParaRPr>
              <a:solidFill>
                <a:srgbClr val="434343"/>
              </a:solidFill>
            </a:endParaRPr>
          </a:p>
          <a:p>
            <a:pPr marL="1710000" marR="375707" lvl="0" indent="-7155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Char char="●"/>
            </a:pPr>
            <a:r>
              <a:rPr lang="cs">
                <a:solidFill>
                  <a:srgbClr val="434343"/>
                </a:solidFill>
              </a:rPr>
              <a:t> zahájila provoz v roce 1975, čemuž </a:t>
            </a:r>
            <a:br>
              <a:rPr lang="cs">
                <a:solidFill>
                  <a:srgbClr val="434343"/>
                </a:solidFill>
              </a:rPr>
            </a:br>
            <a:r>
              <a:rPr lang="cs">
                <a:solidFill>
                  <a:srgbClr val="434343"/>
                </a:solidFill>
              </a:rPr>
              <a:t>odpovídá i architektura budovy a její uspořádání (široké hlavní chodby, velká okna, světlé třídy)</a:t>
            </a:r>
            <a:endParaRPr>
              <a:solidFill>
                <a:srgbClr val="434343"/>
              </a:solidFill>
            </a:endParaRPr>
          </a:p>
          <a:p>
            <a:pPr marL="1710000" lvl="0" indent="-7155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Char char="●"/>
            </a:pPr>
            <a:r>
              <a:rPr lang="cs">
                <a:solidFill>
                  <a:srgbClr val="434343"/>
                </a:solidFill>
              </a:rPr>
              <a:t> video: </a:t>
            </a:r>
            <a:r>
              <a:rPr lang="cs" u="sng">
                <a:solidFill>
                  <a:srgbClr val="0000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https://2zs.edupage.org/a/virtualne-dni-otvorenych-dveri</a:t>
            </a:r>
            <a:endParaRPr>
              <a:solidFill>
                <a:srgbClr val="0000FF"/>
              </a:solidFill>
            </a:endParaRPr>
          </a:p>
          <a:p>
            <a:pPr marL="1710000" lvl="0" indent="-7155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Char char="●"/>
            </a:pPr>
            <a:r>
              <a:rPr lang="cs">
                <a:solidFill>
                  <a:srgbClr val="434343"/>
                </a:solidFill>
              </a:rPr>
              <a:t> šest priorit (zaměření školy): </a:t>
            </a:r>
            <a:endParaRPr>
              <a:solidFill>
                <a:srgbClr val="434343"/>
              </a:solidFill>
            </a:endParaRPr>
          </a:p>
          <a:p>
            <a:pPr marL="2286000" lvl="4" indent="-31496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Char char="○"/>
            </a:pPr>
            <a:r>
              <a:rPr lang="cs" sz="1600">
                <a:solidFill>
                  <a:srgbClr val="434343"/>
                </a:solidFill>
              </a:rPr>
              <a:t>proces vlastního učení, </a:t>
            </a:r>
            <a:endParaRPr sz="1600">
              <a:solidFill>
                <a:srgbClr val="434343"/>
              </a:solidFill>
            </a:endParaRPr>
          </a:p>
          <a:p>
            <a:pPr marL="2286000" lvl="4" indent="-31496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Char char="○"/>
            </a:pPr>
            <a:r>
              <a:rPr lang="cs" sz="1600">
                <a:solidFill>
                  <a:srgbClr val="434343"/>
                </a:solidFill>
              </a:rPr>
              <a:t>výuka cizích jazyků a podpora mezinárodních styků, </a:t>
            </a:r>
            <a:endParaRPr sz="1600">
              <a:solidFill>
                <a:srgbClr val="434343"/>
              </a:solidFill>
            </a:endParaRPr>
          </a:p>
          <a:p>
            <a:pPr marL="2286000" lvl="4" indent="-31496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Char char="○"/>
            </a:pPr>
            <a:r>
              <a:rPr lang="cs" sz="1600">
                <a:solidFill>
                  <a:srgbClr val="434343"/>
                </a:solidFill>
              </a:rPr>
              <a:t>praktická výuka přírodovědných předmětů, </a:t>
            </a:r>
            <a:endParaRPr sz="1600">
              <a:solidFill>
                <a:srgbClr val="434343"/>
              </a:solidFill>
            </a:endParaRPr>
          </a:p>
          <a:p>
            <a:pPr marL="2286000" lvl="4" indent="-31496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Char char="○"/>
            </a:pPr>
            <a:r>
              <a:rPr lang="cs" sz="1600">
                <a:solidFill>
                  <a:srgbClr val="434343"/>
                </a:solidFill>
              </a:rPr>
              <a:t>sportovní příprava se zaměřením na fotbal a volejbal, </a:t>
            </a:r>
            <a:endParaRPr sz="1600">
              <a:solidFill>
                <a:srgbClr val="434343"/>
              </a:solidFill>
            </a:endParaRPr>
          </a:p>
          <a:p>
            <a:pPr marL="2286000" lvl="4" indent="-31496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Char char="○"/>
            </a:pPr>
            <a:r>
              <a:rPr lang="cs" sz="1600">
                <a:solidFill>
                  <a:srgbClr val="434343"/>
                </a:solidFill>
              </a:rPr>
              <a:t>environmentální výchova, </a:t>
            </a:r>
            <a:endParaRPr sz="1600">
              <a:solidFill>
                <a:srgbClr val="434343"/>
              </a:solidFill>
            </a:endParaRPr>
          </a:p>
          <a:p>
            <a:pPr marL="2286000" lvl="4" indent="-31496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Char char="○"/>
            </a:pPr>
            <a:r>
              <a:rPr lang="cs" sz="1600">
                <a:solidFill>
                  <a:srgbClr val="434343"/>
                </a:solidFill>
              </a:rPr>
              <a:t>informatika a programování</a:t>
            </a:r>
            <a:endParaRPr sz="1600">
              <a:solidFill>
                <a:srgbClr val="434343"/>
              </a:solidFill>
            </a:endParaRPr>
          </a:p>
        </p:txBody>
      </p:sp>
      <p:pic>
        <p:nvPicPr>
          <p:cNvPr id="81" name="Google Shape;81;p16"/>
          <p:cNvPicPr preferRelativeResize="0"/>
          <p:nvPr/>
        </p:nvPicPr>
        <p:blipFill rotWithShape="1">
          <a:blip r:embed="rId5">
            <a:alphaModFix/>
          </a:blip>
          <a:srcRect l="20553" t="-1671" r="12779" b="6169"/>
          <a:stretch/>
        </p:blipFill>
        <p:spPr>
          <a:xfrm>
            <a:off x="112574" y="1172614"/>
            <a:ext cx="1906249" cy="35514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7"/>
          <p:cNvSpPr txBox="1">
            <a:spLocks noGrp="1"/>
          </p:cNvSpPr>
          <p:nvPr>
            <p:ph type="title"/>
          </p:nvPr>
        </p:nvSpPr>
        <p:spPr>
          <a:xfrm>
            <a:off x="267900" y="102125"/>
            <a:ext cx="8478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O škole</a:t>
            </a:r>
            <a:endParaRPr/>
          </a:p>
        </p:txBody>
      </p:sp>
      <p:sp>
        <p:nvSpPr>
          <p:cNvPr id="87" name="Google Shape;87;p17"/>
          <p:cNvSpPr txBox="1">
            <a:spLocks noGrp="1"/>
          </p:cNvSpPr>
          <p:nvPr>
            <p:ph type="body" idx="1"/>
          </p:nvPr>
        </p:nvSpPr>
        <p:spPr>
          <a:xfrm>
            <a:off x="332550" y="604000"/>
            <a:ext cx="8478900" cy="429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/>
          </a:bodyPr>
          <a:lstStyle/>
          <a:p>
            <a:pPr marL="457200" marR="1240377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Char char="●"/>
            </a:pPr>
            <a:r>
              <a:rPr lang="cs">
                <a:solidFill>
                  <a:srgbClr val="434343"/>
                </a:solidFill>
              </a:rPr>
              <a:t>počet žáků: 574, počet tříd: 18, počet učitelů: 57</a:t>
            </a:r>
            <a:endParaRPr>
              <a:solidFill>
                <a:srgbClr val="434343"/>
              </a:solidFill>
            </a:endParaRPr>
          </a:p>
          <a:p>
            <a:pPr marL="457200" marR="1240377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Char char="●"/>
            </a:pPr>
            <a:r>
              <a:rPr lang="cs">
                <a:solidFill>
                  <a:srgbClr val="434343"/>
                </a:solidFill>
              </a:rPr>
              <a:t>spolupráce rodičů a školy: lezecký kroužek </a:t>
            </a:r>
            <a:br>
              <a:rPr lang="cs">
                <a:solidFill>
                  <a:srgbClr val="434343"/>
                </a:solidFill>
              </a:rPr>
            </a:br>
            <a:r>
              <a:rPr lang="cs">
                <a:solidFill>
                  <a:srgbClr val="434343"/>
                </a:solidFill>
              </a:rPr>
              <a:t>(lezecká stěna v tělocvičně, posilovna)</a:t>
            </a:r>
            <a:endParaRPr>
              <a:solidFill>
                <a:srgbClr val="434343"/>
              </a:solidFill>
            </a:endParaRPr>
          </a:p>
          <a:p>
            <a:pPr marL="457200" marR="1240377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Char char="●"/>
            </a:pPr>
            <a:r>
              <a:rPr lang="cs">
                <a:solidFill>
                  <a:srgbClr val="434343"/>
                </a:solidFill>
              </a:rPr>
              <a:t>každý projekt Erasmu měli prý oceněný </a:t>
            </a:r>
            <a:br>
              <a:rPr lang="cs">
                <a:solidFill>
                  <a:srgbClr val="434343"/>
                </a:solidFill>
              </a:rPr>
            </a:br>
            <a:r>
              <a:rPr lang="cs">
                <a:solidFill>
                  <a:srgbClr val="434343"/>
                </a:solidFill>
              </a:rPr>
              <a:t>jako příklad dobré praxe</a:t>
            </a:r>
            <a:endParaRPr>
              <a:solidFill>
                <a:srgbClr val="434343"/>
              </a:solidFill>
            </a:endParaRPr>
          </a:p>
          <a:p>
            <a:pPr marL="457200" marR="70378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Char char="●"/>
            </a:pPr>
            <a:r>
              <a:rPr lang="cs">
                <a:solidFill>
                  <a:srgbClr val="434343"/>
                </a:solidFill>
              </a:rPr>
              <a:t>do r. 2027 vycestuje 10 lidí ročně (celkem by měli vycestovat všichni učitelé)</a:t>
            </a:r>
            <a:endParaRPr>
              <a:solidFill>
                <a:srgbClr val="434343"/>
              </a:solidFill>
            </a:endParaRPr>
          </a:p>
          <a:p>
            <a:pPr marL="457200" marR="70378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Char char="●"/>
            </a:pPr>
            <a:r>
              <a:rPr lang="cs">
                <a:solidFill>
                  <a:srgbClr val="434343"/>
                </a:solidFill>
              </a:rPr>
              <a:t>zaměstnanecké akce (gulášparty, grillparty aj.)</a:t>
            </a:r>
            <a:endParaRPr>
              <a:solidFill>
                <a:srgbClr val="434343"/>
              </a:solidFill>
            </a:endParaRPr>
          </a:p>
          <a:p>
            <a:pPr marL="457200" marR="70378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Char char="●"/>
            </a:pPr>
            <a:r>
              <a:rPr lang="cs">
                <a:solidFill>
                  <a:srgbClr val="434343"/>
                </a:solidFill>
              </a:rPr>
              <a:t>on-line Den otevřených dveří, večerní programování pro děti</a:t>
            </a:r>
            <a:endParaRPr>
              <a:solidFill>
                <a:srgbClr val="434343"/>
              </a:solidFill>
            </a:endParaRPr>
          </a:p>
          <a:p>
            <a:pPr marL="457200" marR="70378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Char char="●"/>
            </a:pPr>
            <a:r>
              <a:rPr lang="cs">
                <a:solidFill>
                  <a:srgbClr val="434343"/>
                </a:solidFill>
              </a:rPr>
              <a:t>čipový systém (+ nárůst ceny za každý ztracený)</a:t>
            </a:r>
            <a:endParaRPr>
              <a:solidFill>
                <a:srgbClr val="434343"/>
              </a:solidFill>
            </a:endParaRPr>
          </a:p>
          <a:p>
            <a:pPr marL="457200" marR="70378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Char char="●"/>
            </a:pPr>
            <a:r>
              <a:rPr lang="cs">
                <a:solidFill>
                  <a:srgbClr val="434343"/>
                </a:solidFill>
              </a:rPr>
              <a:t>Školský klub (družina) - vlastní ŠVP, tvořivé dílny, práce s on-line aplikacemi typu Kahoot, karneval, akce s policií, muzeem aj.</a:t>
            </a:r>
            <a:endParaRPr>
              <a:solidFill>
                <a:srgbClr val="434343"/>
              </a:solidFill>
            </a:endParaRPr>
          </a:p>
        </p:txBody>
      </p:sp>
      <p:pic>
        <p:nvPicPr>
          <p:cNvPr id="88" name="Google Shape;88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49900" y="102125"/>
            <a:ext cx="2828499" cy="21213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Školství na Slovensku</a:t>
            </a:r>
            <a:endParaRPr/>
          </a:p>
        </p:txBody>
      </p:sp>
      <p:sp>
        <p:nvSpPr>
          <p:cNvPr id="94" name="Google Shape;94;p18"/>
          <p:cNvSpPr txBox="1">
            <a:spLocks noGrp="1"/>
          </p:cNvSpPr>
          <p:nvPr>
            <p:ph type="body" idx="1"/>
          </p:nvPr>
        </p:nvSpPr>
        <p:spPr>
          <a:xfrm>
            <a:off x="354575" y="945650"/>
            <a:ext cx="8520600" cy="380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Char char="●"/>
            </a:pPr>
            <a:r>
              <a:rPr lang="cs" sz="1600">
                <a:solidFill>
                  <a:srgbClr val="434343"/>
                </a:solidFill>
              </a:rPr>
              <a:t>nástupní plat cca €600 (učitel v Bratislavě vzhledem </a:t>
            </a:r>
            <a:endParaRPr sz="1600">
              <a:solidFill>
                <a:srgbClr val="434343"/>
              </a:solidFill>
            </a:endParaRPr>
          </a:p>
          <a:p>
            <a:pPr marL="45720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" sz="1600">
                <a:solidFill>
                  <a:srgbClr val="434343"/>
                </a:solidFill>
              </a:rPr>
              <a:t>k životním nákladům má často dvě zaměstnání)</a:t>
            </a:r>
            <a:endParaRPr sz="1600">
              <a:solidFill>
                <a:srgbClr val="434343"/>
              </a:solidFill>
            </a:endParaRPr>
          </a:p>
          <a:p>
            <a:pPr marL="45720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Char char="●"/>
            </a:pPr>
            <a:r>
              <a:rPr lang="cs" sz="1600">
                <a:solidFill>
                  <a:srgbClr val="434343"/>
                </a:solidFill>
              </a:rPr>
              <a:t>nepedagogičtí pracovníci méně než je minimální plat</a:t>
            </a:r>
            <a:endParaRPr sz="1600">
              <a:solidFill>
                <a:srgbClr val="434343"/>
              </a:solidFill>
            </a:endParaRPr>
          </a:p>
          <a:p>
            <a:pPr marL="45720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Char char="●"/>
            </a:pPr>
            <a:r>
              <a:rPr lang="cs" sz="1600">
                <a:solidFill>
                  <a:srgbClr val="434343"/>
                </a:solidFill>
              </a:rPr>
              <a:t>DVPP - tento školní rok povinně 20 hodin (dáno zákonem) tzv. aktualizační; pokud pedagog absolvuje tzv. inovační, dostává navíc % k platu</a:t>
            </a:r>
            <a:endParaRPr sz="1600">
              <a:solidFill>
                <a:srgbClr val="434343"/>
              </a:solidFill>
            </a:endParaRPr>
          </a:p>
          <a:p>
            <a:pPr marL="45720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Char char="●"/>
            </a:pPr>
            <a:r>
              <a:rPr lang="cs" sz="1600">
                <a:solidFill>
                  <a:srgbClr val="434343"/>
                </a:solidFill>
              </a:rPr>
              <a:t>ředitelské volno využíváno pro děti, učitelé jsou ve škole a pracují (většinou probíhá povinné vzdělávání)</a:t>
            </a:r>
            <a:endParaRPr sz="1600">
              <a:solidFill>
                <a:srgbClr val="434343"/>
              </a:solidFill>
            </a:endParaRPr>
          </a:p>
          <a:p>
            <a:pPr marL="45720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Char char="●"/>
            </a:pPr>
            <a:r>
              <a:rPr lang="cs" sz="1600">
                <a:solidFill>
                  <a:srgbClr val="434343"/>
                </a:solidFill>
              </a:rPr>
              <a:t>1x ročně 1 den pro psychohygienu učitelů (např. společná aktivita zakončená meditací)</a:t>
            </a:r>
            <a:endParaRPr sz="1600">
              <a:solidFill>
                <a:srgbClr val="434343"/>
              </a:solidFill>
            </a:endParaRPr>
          </a:p>
          <a:p>
            <a:pPr marL="45720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Char char="●"/>
            </a:pPr>
            <a:r>
              <a:rPr lang="cs" sz="1600">
                <a:solidFill>
                  <a:srgbClr val="434343"/>
                </a:solidFill>
              </a:rPr>
              <a:t>2 sick days (kolekt. smlouva), 2 rekreační zařízení, letos €500 protiinflační příplatek, </a:t>
            </a:r>
            <a:endParaRPr sz="1600">
              <a:solidFill>
                <a:srgbClr val="434343"/>
              </a:solidFill>
            </a:endParaRPr>
          </a:p>
          <a:p>
            <a:pPr marL="45720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Char char="●"/>
            </a:pPr>
            <a:r>
              <a:rPr lang="cs" sz="1600">
                <a:solidFill>
                  <a:srgbClr val="434343"/>
                </a:solidFill>
              </a:rPr>
              <a:t>lyžařský kurz v 7. r., plavecký kurz v 6. r. - státní příspěvek pro každé dítě</a:t>
            </a:r>
            <a:endParaRPr sz="1600">
              <a:solidFill>
                <a:srgbClr val="434343"/>
              </a:solidFill>
            </a:endParaRPr>
          </a:p>
        </p:txBody>
      </p:sp>
      <p:pic>
        <p:nvPicPr>
          <p:cNvPr id="95" name="Google Shape;95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11450" y="139300"/>
            <a:ext cx="2581875" cy="1639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Školství na Slovensku</a:t>
            </a:r>
            <a:endParaRPr/>
          </a:p>
        </p:txBody>
      </p:sp>
      <p:sp>
        <p:nvSpPr>
          <p:cNvPr id="101" name="Google Shape;101;p19"/>
          <p:cNvSpPr txBox="1">
            <a:spLocks noGrp="1"/>
          </p:cNvSpPr>
          <p:nvPr>
            <p:ph type="body" idx="1"/>
          </p:nvPr>
        </p:nvSpPr>
        <p:spPr>
          <a:xfrm>
            <a:off x="354575" y="945650"/>
            <a:ext cx="8520600" cy="380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3023451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Char char="●"/>
            </a:pPr>
            <a:r>
              <a:rPr lang="cs">
                <a:solidFill>
                  <a:srgbClr val="434343"/>
                </a:solidFill>
                <a:highlight>
                  <a:srgbClr val="FFFFFF"/>
                </a:highlight>
              </a:rPr>
              <a:t>povinná školní docházka je desetiletá a probíhá na devítileté základní škole a jeden rok v rámci středoškolského vzdělávání</a:t>
            </a:r>
            <a:endParaRPr>
              <a:solidFill>
                <a:srgbClr val="434343"/>
              </a:solidFill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Char char="●"/>
            </a:pPr>
            <a:r>
              <a:rPr lang="cs">
                <a:solidFill>
                  <a:srgbClr val="434343"/>
                </a:solidFill>
              </a:rPr>
              <a:t>1. stupeň 1.-4. třída, 2. stupeň 5.-9. třída</a:t>
            </a:r>
            <a:endParaRPr>
              <a:solidFill>
                <a:srgbClr val="434343"/>
              </a:solidFill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Char char="●"/>
            </a:pPr>
            <a:r>
              <a:rPr lang="cs">
                <a:solidFill>
                  <a:srgbClr val="434343"/>
                </a:solidFill>
              </a:rPr>
              <a:t>učitel je na Slovensku ze zákona veřejným činitelem</a:t>
            </a:r>
            <a:endParaRPr>
              <a:solidFill>
                <a:srgbClr val="434343"/>
              </a:solidFill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Char char="●"/>
            </a:pPr>
            <a:r>
              <a:rPr lang="cs">
                <a:solidFill>
                  <a:srgbClr val="434343"/>
                </a:solidFill>
              </a:rPr>
              <a:t>množství administrace (každý měsíc reporty pro sociální správu aj.)</a:t>
            </a:r>
            <a:endParaRPr>
              <a:solidFill>
                <a:srgbClr val="434343"/>
              </a:solidFill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Char char="●"/>
            </a:pPr>
            <a:r>
              <a:rPr lang="cs">
                <a:solidFill>
                  <a:srgbClr val="434343"/>
                </a:solidFill>
              </a:rPr>
              <a:t>právním předpisem (vyhláškou) stanoven max. počet dětí (informatika, cizí jazyky): 17, max. počet ve třídě 30, v družině se zvedl z 22 na 26</a:t>
            </a:r>
            <a:endParaRPr>
              <a:solidFill>
                <a:srgbClr val="434343"/>
              </a:solidFill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Char char="●"/>
            </a:pPr>
            <a:r>
              <a:rPr lang="cs">
                <a:solidFill>
                  <a:srgbClr val="434343"/>
                </a:solidFill>
              </a:rPr>
              <a:t>aktivní odbory (+5 dní dovolené aj.)</a:t>
            </a:r>
            <a:endParaRPr sz="1800">
              <a:solidFill>
                <a:srgbClr val="434343"/>
              </a:solidFill>
            </a:endParaRPr>
          </a:p>
        </p:txBody>
      </p:sp>
      <p:pic>
        <p:nvPicPr>
          <p:cNvPr id="102" name="Google Shape;102;p19"/>
          <p:cNvPicPr preferRelativeResize="0"/>
          <p:nvPr/>
        </p:nvPicPr>
        <p:blipFill rotWithShape="1">
          <a:blip r:embed="rId3">
            <a:alphaModFix/>
          </a:blip>
          <a:srcRect t="14027" b="9149"/>
          <a:stretch/>
        </p:blipFill>
        <p:spPr>
          <a:xfrm>
            <a:off x="5876575" y="445025"/>
            <a:ext cx="2886075" cy="1660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Rating</a:t>
            </a:r>
            <a:endParaRPr/>
          </a:p>
        </p:txBody>
      </p:sp>
      <p:sp>
        <p:nvSpPr>
          <p:cNvPr id="108" name="Google Shape;108;p2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Char char="●"/>
            </a:pPr>
            <a:r>
              <a:rPr lang="cs">
                <a:solidFill>
                  <a:srgbClr val="434343"/>
                </a:solidFill>
              </a:rPr>
              <a:t>rating škol - státní a soukromý (cíl paní ředitelky: růst) </a:t>
            </a:r>
            <a:endParaRPr>
              <a:solidFill>
                <a:srgbClr val="434343"/>
              </a:solidFill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Char char="●"/>
            </a:pPr>
            <a:r>
              <a:rPr lang="cs">
                <a:solidFill>
                  <a:srgbClr val="434343"/>
                </a:solidFill>
              </a:rPr>
              <a:t>tato škola aktuálně 7,4 (max. 8,1), v r. 2012/2013 měla 4,4</a:t>
            </a:r>
            <a:endParaRPr>
              <a:solidFill>
                <a:srgbClr val="434343"/>
              </a:solidFill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Char char="●"/>
            </a:pPr>
            <a:r>
              <a:rPr lang="cs">
                <a:solidFill>
                  <a:srgbClr val="434343"/>
                </a:solidFill>
              </a:rPr>
              <a:t>započítává se úspěšnost v biologických olympiádách, ale nikoliv v informatických soutěžích</a:t>
            </a:r>
            <a:endParaRPr>
              <a:solidFill>
                <a:srgbClr val="434343"/>
              </a:solidFill>
            </a:endParaRPr>
          </a:p>
          <a:p>
            <a:pPr marL="914400" lvl="1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</a:pPr>
            <a:r>
              <a:rPr lang="cs">
                <a:solidFill>
                  <a:srgbClr val="434343"/>
                </a:solidFill>
              </a:rPr>
              <a:t>nespravedlivé hodnocení olympiád po okresech (nevýhoda velkého okresu, kdy žáci této školy jsou s 95 % na 3.-4. místech, zatímco v jiných okresech jsou žáci se 75 % na 1. místech)</a:t>
            </a:r>
            <a:endParaRPr>
              <a:solidFill>
                <a:srgbClr val="434343"/>
              </a:solidFill>
            </a:endParaRPr>
          </a:p>
          <a:p>
            <a:pPr marL="914400" lvl="1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</a:pPr>
            <a:r>
              <a:rPr lang="cs">
                <a:solidFill>
                  <a:srgbClr val="434343"/>
                </a:solidFill>
              </a:rPr>
              <a:t>biologickou olympiádu pořádá vždy stejná škola, její zaměstnanec je předsedou komise a jejich žáci pravidelně vítězí…</a:t>
            </a:r>
            <a:endParaRPr>
              <a:solidFill>
                <a:srgbClr val="434343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Systém dalšího vzdělávání učitelů na Slovensku</a:t>
            </a:r>
            <a:endParaRPr/>
          </a:p>
        </p:txBody>
      </p:sp>
      <p:sp>
        <p:nvSpPr>
          <p:cNvPr id="114" name="Google Shape;114;p2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77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 lnSpcReduction="10000"/>
          </a:bodyPr>
          <a:lstStyle/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Char char="●"/>
            </a:pPr>
            <a:r>
              <a:rPr lang="cs">
                <a:solidFill>
                  <a:srgbClr val="434343"/>
                </a:solidFill>
              </a:rPr>
              <a:t>povinné adaptační (2 roky, uvádějící učitel, hospitace, zkušební komise, otevřená hodina)</a:t>
            </a:r>
            <a:endParaRPr>
              <a:solidFill>
                <a:srgbClr val="434343"/>
              </a:solidFill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Char char="●"/>
            </a:pPr>
            <a:r>
              <a:rPr lang="cs">
                <a:solidFill>
                  <a:srgbClr val="434343"/>
                </a:solidFill>
              </a:rPr>
              <a:t>aktualizační</a:t>
            </a:r>
            <a:endParaRPr>
              <a:solidFill>
                <a:srgbClr val="434343"/>
              </a:solidFill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Char char="●"/>
            </a:pPr>
            <a:r>
              <a:rPr lang="cs">
                <a:solidFill>
                  <a:srgbClr val="434343"/>
                </a:solidFill>
              </a:rPr>
              <a:t>inovační</a:t>
            </a:r>
            <a:endParaRPr>
              <a:solidFill>
                <a:srgbClr val="434343"/>
              </a:solidFill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Char char="●"/>
            </a:pPr>
            <a:r>
              <a:rPr lang="cs">
                <a:solidFill>
                  <a:srgbClr val="434343"/>
                </a:solidFill>
              </a:rPr>
              <a:t>specializační (pro uvádějícího učitele, pro třídního učitele atp.)</a:t>
            </a:r>
            <a:endParaRPr>
              <a:solidFill>
                <a:srgbClr val="434343"/>
              </a:solidFill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Char char="●"/>
            </a:pPr>
            <a:r>
              <a:rPr lang="cs">
                <a:solidFill>
                  <a:srgbClr val="434343"/>
                </a:solidFill>
              </a:rPr>
              <a:t>funkční (pro vedoucí pracovníky)</a:t>
            </a:r>
            <a:endParaRPr>
              <a:solidFill>
                <a:srgbClr val="434343"/>
              </a:solidFill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Char char="●"/>
            </a:pPr>
            <a:r>
              <a:rPr lang="cs">
                <a:solidFill>
                  <a:srgbClr val="434343"/>
                </a:solidFill>
              </a:rPr>
              <a:t>kvalifikační </a:t>
            </a:r>
            <a:endParaRPr>
              <a:solidFill>
                <a:srgbClr val="434343"/>
              </a:solidFill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Char char="●"/>
            </a:pPr>
            <a:r>
              <a:rPr lang="cs">
                <a:solidFill>
                  <a:srgbClr val="434343"/>
                </a:solidFill>
              </a:rPr>
              <a:t>předatestační</a:t>
            </a:r>
            <a:endParaRPr>
              <a:solidFill>
                <a:srgbClr val="434343"/>
              </a:solidFill>
            </a:endParaRPr>
          </a:p>
          <a:p>
            <a:pPr marL="45720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cs" u="sng">
                <a:solidFill>
                  <a:schemeClr val="hlink"/>
                </a:solidFill>
                <a:hlinkClick r:id="rId3"/>
              </a:rPr>
              <a:t>https://www.minedu.sk/vzdelavanie-v-profesijnom-rozvoji/</a:t>
            </a:r>
            <a:r>
              <a:rPr lang="cs"/>
              <a:t> 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2427</Words>
  <Application>Microsoft Office PowerPoint</Application>
  <PresentationFormat>Předvádění na obrazovce (16:9)</PresentationFormat>
  <Paragraphs>220</Paragraphs>
  <Slides>38</Slides>
  <Notes>37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38</vt:i4>
      </vt:variant>
    </vt:vector>
  </HeadingPairs>
  <TitlesOfParts>
    <vt:vector size="41" baseType="lpstr">
      <vt:lpstr>Arial</vt:lpstr>
      <vt:lpstr>EB Garamond SemiBold</vt:lpstr>
      <vt:lpstr>Simple Light</vt:lpstr>
      <vt:lpstr>Stínování na Slovensku</vt:lpstr>
      <vt:lpstr>Prezentace aplikace PowerPoint</vt:lpstr>
      <vt:lpstr>Levice</vt:lpstr>
      <vt:lpstr>O škole</vt:lpstr>
      <vt:lpstr>O škole</vt:lpstr>
      <vt:lpstr>Školství na Slovensku</vt:lpstr>
      <vt:lpstr>Školství na Slovensku</vt:lpstr>
      <vt:lpstr>Rating</vt:lpstr>
      <vt:lpstr>Systém dalšího vzdělávání učitelů na Slovensku</vt:lpstr>
      <vt:lpstr>Overview</vt:lpstr>
      <vt:lpstr>Školské poradenské pracoviště</vt:lpstr>
      <vt:lpstr>Předměty</vt:lpstr>
      <vt:lpstr>Předměty</vt:lpstr>
      <vt:lpstr>Hodnocení</vt:lpstr>
      <vt:lpstr>Prezentace aplikace PowerPoint</vt:lpstr>
      <vt:lpstr>Informatika</vt:lpstr>
      <vt:lpstr>Informatika</vt:lpstr>
      <vt:lpstr>Anglický jazyk</vt:lpstr>
      <vt:lpstr>Angličtina</vt:lpstr>
      <vt:lpstr>Slovenský jazyk</vt:lpstr>
      <vt:lpstr>Matematika</vt:lpstr>
      <vt:lpstr>Matematika</vt:lpstr>
      <vt:lpstr>Prezentace aplikace PowerPoint</vt:lpstr>
      <vt:lpstr>Přírodověda</vt:lpstr>
      <vt:lpstr>Technika</vt:lpstr>
      <vt:lpstr>Biologická praktika</vt:lpstr>
      <vt:lpstr>Environmentální výchova</vt:lpstr>
      <vt:lpstr>Etická výchova</vt:lpstr>
      <vt:lpstr>Výtvarná výchova</vt:lpstr>
      <vt:lpstr>Práce s nadanými dětmi</vt:lpstr>
      <vt:lpstr>Kroužky</vt:lpstr>
      <vt:lpstr>Školní parlament</vt:lpstr>
      <vt:lpstr>Provoz školy</vt:lpstr>
      <vt:lpstr>Přístup k mobilním telefonům a internetu</vt:lpstr>
      <vt:lpstr>Prezentace aplikace PowerPoint</vt:lpstr>
      <vt:lpstr>Prezentace aplikace PowerPoint</vt:lpstr>
      <vt:lpstr>Prezentace aplikace PowerPoint</vt:lpstr>
      <vt:lpstr>Děkujeme za pozornost.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Stínování na Slovensku</dc:title>
  <cp:lastModifiedBy>sirkova.ivana@zsmnisek.cz</cp:lastModifiedBy>
  <cp:revision>1</cp:revision>
  <dcterms:modified xsi:type="dcterms:W3CDTF">2023-08-23T09:36:59Z</dcterms:modified>
</cp:coreProperties>
</file>