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66" r:id="rId4"/>
    <p:sldId id="258" r:id="rId5"/>
    <p:sldId id="264" r:id="rId6"/>
    <p:sldId id="265" r:id="rId7"/>
    <p:sldId id="260" r:id="rId8"/>
    <p:sldId id="267" r:id="rId9"/>
    <p:sldId id="268" r:id="rId10"/>
    <p:sldId id="263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1E4CE54-77DE-408C-B000-5F3151D1D642}">
          <p14:sldIdLst>
            <p14:sldId id="256"/>
            <p14:sldId id="257"/>
            <p14:sldId id="266"/>
            <p14:sldId id="258"/>
            <p14:sldId id="264"/>
            <p14:sldId id="265"/>
            <p14:sldId id="260"/>
            <p14:sldId id="267"/>
            <p14:sldId id="268"/>
            <p14:sldId id="263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65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5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2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6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7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34CC0-BC53-4AE3-B7F9-3AF5C2AE3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Stínování 2023 - Levice (SK)</a:t>
            </a:r>
            <a:br>
              <a:rPr lang="cs-CZ" dirty="0"/>
            </a:br>
            <a:r>
              <a:rPr lang="cs-CZ" sz="2000" b="1" dirty="0"/>
              <a:t>2. Základná škola, Ul. sv. Michala 42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748D2-E888-4E55-88FB-52CEDC868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Jitka </a:t>
            </a:r>
            <a:r>
              <a:rPr lang="cs-CZ" dirty="0" err="1"/>
              <a:t>Izáková</a:t>
            </a:r>
            <a:endParaRPr lang="cs-CZ" dirty="0"/>
          </a:p>
          <a:p>
            <a:r>
              <a:rPr lang="cs-CZ" dirty="0"/>
              <a:t>Lenka Desortová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7FDEE86-6967-2A6A-BD6D-C8E71E2306E6}"/>
              </a:ext>
            </a:extLst>
          </p:cNvPr>
          <p:cNvSpPr/>
          <p:nvPr/>
        </p:nvSpPr>
        <p:spPr>
          <a:xfrm>
            <a:off x="1013011" y="286872"/>
            <a:ext cx="4168589" cy="1610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“Informační a komunikační technologie ve výuce”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Erasmus + školní vzdělávání KA122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Mobilita osob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2022-1-CZ01-KA122-SCH-000077593</a:t>
            </a:r>
          </a:p>
        </p:txBody>
      </p:sp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6698B03A-95D5-64C2-94F8-F720EC489D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64" y="5281831"/>
            <a:ext cx="1607750" cy="139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B0F5804-224F-51A6-1B26-FB362E62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4" y="3311636"/>
            <a:ext cx="4545106" cy="13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3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84653-D389-4F74-9EEE-99371FD1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</a:t>
            </a:r>
            <a:r>
              <a:rPr lang="cs-CZ" dirty="0"/>
              <a:t> a </a:t>
            </a:r>
            <a:r>
              <a:rPr lang="cs-CZ" u="sng" dirty="0"/>
              <a:t>nadaní žáci 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1B66D17-6BC2-4452-8414-502D93F07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863" y="2552025"/>
            <a:ext cx="5678488" cy="3196988"/>
          </a:xfrm>
          <a:ln w="76200">
            <a:solidFill>
              <a:schemeClr val="tx1"/>
            </a:solidFill>
          </a:ln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E0B40E-2A04-444C-AE19-F992C4CB2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728788"/>
            <a:ext cx="4389120" cy="484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Škola se snaží pomoci nadaným žákům.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Třídní učitelé mapují takové žáky.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Doporučení poradenského pracoviště pro zařazení do extra IT kroužku.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1x týdně kroužek programování a technologií.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Prezentace školy a účast na soutěžích. </a:t>
            </a:r>
          </a:p>
        </p:txBody>
      </p:sp>
      <p:pic>
        <p:nvPicPr>
          <p:cNvPr id="8" name="Grafický objekt 7" descr="Hlava s ozubenými koly">
            <a:extLst>
              <a:ext uri="{FF2B5EF4-FFF2-40B4-BE49-F238E27FC236}">
                <a16:creationId xmlns:a16="http://schemas.microsoft.com/office/drawing/2014/main" id="{CF247660-68DD-4A0B-869E-F53F00EB4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951" y="4715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84653-D389-4F74-9EEE-99371FD1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7676960" cy="1737360"/>
          </a:xfrm>
        </p:spPr>
        <p:txBody>
          <a:bodyPr/>
          <a:lstStyle/>
          <a:p>
            <a:r>
              <a:rPr lang="cs-CZ" u="sng" dirty="0"/>
              <a:t>Úspěch školy v soutěžích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E0B40E-2A04-444C-AE19-F992C4CB2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7" y="1728788"/>
            <a:ext cx="10412223" cy="24431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BALTIK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 err="1"/>
              <a:t>Scratch</a:t>
            </a:r>
            <a:r>
              <a:rPr lang="cs-CZ" sz="2400" dirty="0"/>
              <a:t> CUP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BOBR, aj.</a:t>
            </a:r>
          </a:p>
          <a:p>
            <a:r>
              <a:rPr lang="cs-CZ" sz="2400" dirty="0"/>
              <a:t> </a:t>
            </a:r>
          </a:p>
        </p:txBody>
      </p:sp>
      <p:pic>
        <p:nvPicPr>
          <p:cNvPr id="8" name="Grafický objekt 7" descr="Hlava s ozubenými koly">
            <a:extLst>
              <a:ext uri="{FF2B5EF4-FFF2-40B4-BE49-F238E27FC236}">
                <a16:creationId xmlns:a16="http://schemas.microsoft.com/office/drawing/2014/main" id="{CF247660-68DD-4A0B-869E-F53F00EB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1951" y="471509"/>
            <a:ext cx="914400" cy="91440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283ABD10-1ABF-4D72-A60E-A2B6D2B4B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4126" y="3215967"/>
            <a:ext cx="10088563" cy="3268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57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05677-BF1B-4726-AFC7-0366CA1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Zajímavosti:</a:t>
            </a:r>
            <a:br>
              <a:rPr lang="cs-CZ" dirty="0"/>
            </a:br>
            <a:r>
              <a:rPr lang="cs-CZ" dirty="0"/>
              <a:t> </a:t>
            </a:r>
            <a:r>
              <a:rPr lang="cs-CZ" sz="3200" dirty="0"/>
              <a:t>etika vs. Třídnické hodiny</a:t>
            </a:r>
            <a:br>
              <a:rPr lang="cs-CZ" sz="3200" dirty="0"/>
            </a:br>
            <a:r>
              <a:rPr lang="cs-CZ" sz="3200" dirty="0"/>
              <a:t> Trenér -TV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05BE2CE-A696-4C7E-B72A-141DBE4080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413" y="2541460"/>
            <a:ext cx="4754562" cy="267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1833D6A2-4094-4CF1-A3DC-4C8883D06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4089" y="1868506"/>
            <a:ext cx="2264794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138374-755E-4E05-81C5-CFDD11C09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14" y="211478"/>
            <a:ext cx="3622930" cy="643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181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F8E48-FE86-4603-AA6C-A0BF5711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153E26-0AFC-4957-9BAA-34B594E8B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5221" y="1406374"/>
            <a:ext cx="2760380" cy="4902985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981277-6FD3-4814-BA24-C0C0996A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0" y="3518736"/>
            <a:ext cx="6038670" cy="33392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599D9E-BA12-2E6B-E0AF-76BA222D6082}"/>
              </a:ext>
            </a:extLst>
          </p:cNvPr>
          <p:cNvSpPr txBox="1"/>
          <p:nvPr/>
        </p:nvSpPr>
        <p:spPr>
          <a:xfrm>
            <a:off x="600636" y="1810871"/>
            <a:ext cx="62663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cs-CZ" sz="1800" i="1" dirty="0"/>
              <a:t>Tento projekt je realizován za finanční podpory programu Erasmus+ Evropské unie.</a:t>
            </a:r>
          </a:p>
          <a:p>
            <a:pPr marL="114300" indent="0">
              <a:buNone/>
            </a:pPr>
            <a:r>
              <a:rPr lang="cs-CZ" sz="1800" i="1" dirty="0"/>
              <a:t>Za obsah sdělení odpovídá výlučně autor. Sdělení nereprezentuje názory Evropské komise a Evropská komise neodpovídá za použití informací, jež jsou jeho obsahem.</a:t>
            </a:r>
          </a:p>
        </p:txBody>
      </p:sp>
    </p:spTree>
    <p:extLst>
      <p:ext uri="{BB962C8B-B14F-4D97-AF65-F5344CB8AC3E}">
        <p14:creationId xmlns:p14="http://schemas.microsoft.com/office/powerpoint/2010/main" val="313106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CB17E-CD1F-4106-802D-C2083318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Co nás mile překvapilo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D3A032C-3629-4A5B-BAF0-FAB8348E4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938" y="2513090"/>
            <a:ext cx="4754562" cy="3568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61C1B6-B305-41D8-B9B0-EA080DE2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28788"/>
            <a:ext cx="5391150" cy="4888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příkladná pohostinnost nejen vedení školy, ale i jednotlivých učitelů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všichni se nám věnovali nejen během výuky, ale prakticky celý 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škola se během deseti let posunula ze školy stojící na hraně zániku v moderní, prosperující školu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spojení dvou směrů - IT výuka spolu se sportovním zaměřením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JASNÝ CÍL, KAM ŠKOLA KRÁČÍ, SROZUMITELNÉ DOVEDNOSTI PRO RODIČE I UČITELE</a:t>
            </a:r>
          </a:p>
        </p:txBody>
      </p:sp>
    </p:spTree>
    <p:extLst>
      <p:ext uri="{BB962C8B-B14F-4D97-AF65-F5344CB8AC3E}">
        <p14:creationId xmlns:p14="http://schemas.microsoft.com/office/powerpoint/2010/main" val="351078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CB17E-CD1F-4106-802D-C2083318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C0C0C0"/>
                </a:highlight>
              </a:rPr>
              <a:t>Co nás překvapilo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61C1B6-B305-41D8-B9B0-EA080DE2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850" y="1460016"/>
            <a:ext cx="5192712" cy="51571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800" dirty="0"/>
              <a:t>tradice (státní znak),  folklór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vodění dětí na hodiny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vedení kroužků jako důsledek nízkých platů, nutnost rekonstrukce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odebírání mobilů do boxů na 1. i 2. stupni (na starost TU, souhlas rodičů při přijímání do školy)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9 asistentů na 600 dětí (chybí asistent, supluje poradenské pracoviště)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několik stolů na ping pong bez ničení, znatelný řád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28EA26E-79B4-47B2-B45D-B92CFFEBB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4375"/>
          <a:stretch/>
        </p:blipFill>
        <p:spPr>
          <a:xfrm>
            <a:off x="10397369" y="90765"/>
            <a:ext cx="1636255" cy="24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C3EA26E-3F59-4DED-9A7B-827B5E31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3" y="2441869"/>
            <a:ext cx="4762500" cy="268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07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06387-4977-4D2C-9438-BAA7DDD4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5"/>
            <a:ext cx="9842655" cy="1712325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IT výuka </a:t>
            </a:r>
            <a:br>
              <a:rPr lang="cs-CZ" b="1" dirty="0"/>
            </a:br>
            <a:r>
              <a:rPr lang="cs-CZ" b="1" dirty="0"/>
              <a:t>K</a:t>
            </a:r>
            <a:r>
              <a:rPr lang="cs-CZ" sz="3200" b="1" dirty="0"/>
              <a:t>oordinátor IT vzdělávání JE na ½ úvazek.</a:t>
            </a:r>
            <a:br>
              <a:rPr lang="cs-CZ" sz="3200" b="1" dirty="0"/>
            </a:br>
            <a:r>
              <a:rPr lang="cs-CZ" sz="3200" b="1" dirty="0"/>
              <a:t>Každý ročník má jasně formulované</a:t>
            </a:r>
            <a:br>
              <a:rPr lang="cs-CZ" sz="3200" b="1" dirty="0"/>
            </a:br>
            <a:r>
              <a:rPr lang="cs-CZ" sz="3200" b="1" dirty="0"/>
              <a:t>výstupy v IT Dovednostech.  </a:t>
            </a:r>
          </a:p>
        </p:txBody>
      </p:sp>
      <p:pic>
        <p:nvPicPr>
          <p:cNvPr id="5" name="Zástupný symbol pro obsah 4" descr="Počítač">
            <a:extLst>
              <a:ext uri="{FF2B5EF4-FFF2-40B4-BE49-F238E27FC236}">
                <a16:creationId xmlns:a16="http://schemas.microsoft.com/office/drawing/2014/main" id="{AFCCC794-DA2D-429F-9A16-8595CD09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4799" y="797092"/>
            <a:ext cx="1712326" cy="1712326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ADE6A27-7E58-4E8D-BFC6-20DD2AC6D195}"/>
              </a:ext>
            </a:extLst>
          </p:cNvPr>
          <p:cNvSpPr/>
          <p:nvPr/>
        </p:nvSpPr>
        <p:spPr>
          <a:xfrm>
            <a:off x="1024129" y="2663687"/>
            <a:ext cx="8106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u="sng" dirty="0">
                <a:latin typeface="Calibri" panose="020F0502020204030204" pitchFamily="34" charset="0"/>
                <a:ea typeface="Calibri" panose="020F0502020204030204" pitchFamily="34" charset="0"/>
              </a:rPr>
              <a:t>Probíhá už od 1. třídy, např.: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seznámení s ovládáním tabletu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nácvik rozeznávání písmen, malování prstem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dotekové tabule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800" u="sng" dirty="0">
                <a:latin typeface="Calibri" panose="020F0502020204030204" pitchFamily="34" charset="0"/>
                <a:ea typeface="Calibri" panose="020F0502020204030204" pitchFamily="34" charset="0"/>
              </a:rPr>
              <a:t>Od 3. – 4. třída, např.: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Využití grafických programů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Základy programování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Roboti 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46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05677-BF1B-4726-AFC7-0366CA1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Začátek 1. třída </a:t>
            </a:r>
            <a:br>
              <a:rPr lang="cs-CZ" dirty="0"/>
            </a:br>
            <a:r>
              <a:rPr lang="cs-CZ" dirty="0"/>
              <a:t>- Nácvik tvarů a rozlišování písmen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5C30EF3-FD04-4414-8B88-DAE156C99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0461"/>
          <a:stretch/>
        </p:blipFill>
        <p:spPr>
          <a:xfrm>
            <a:off x="1024128" y="2256180"/>
            <a:ext cx="3044289" cy="345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6320D0E-C78F-45DD-8482-5E6EE1317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4765" y="2213050"/>
            <a:ext cx="6079435" cy="342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677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05677-BF1B-4726-AFC7-0366CA1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tabule, Programování, rýsování spojování bodů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5743D4B-DFBD-411E-BDD6-2F63605AD3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4" t="19866" r="37601" b="8244"/>
          <a:stretch/>
        </p:blipFill>
        <p:spPr>
          <a:xfrm>
            <a:off x="1023938" y="2716696"/>
            <a:ext cx="4025140" cy="261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DADBE246-979D-4FB2-8796-27DA9162B1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638" y="2030766"/>
            <a:ext cx="5178234" cy="392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047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C760B-5385-408F-BA9B-7D733F2B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/>
              <a:t>It</a:t>
            </a:r>
            <a:r>
              <a:rPr lang="cs-CZ" u="sng" dirty="0"/>
              <a:t> VÝUKA – 4. - 5. TŘÍDA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DCAE21-B0DF-4082-8BD6-7247E8EE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790379"/>
            <a:ext cx="4754880" cy="822960"/>
          </a:xfrm>
        </p:spPr>
        <p:txBody>
          <a:bodyPr/>
          <a:lstStyle/>
          <a:p>
            <a:r>
              <a:rPr lang="cs-CZ" dirty="0"/>
              <a:t>Předmětové využití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60BFD95-C7AF-4424-855F-48CD44EE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756" y="2757488"/>
            <a:ext cx="4859252" cy="3551872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Vlastivěda, dějepis, anglický jazyk, slovenský jazyk  </a:t>
            </a:r>
          </a:p>
          <a:p>
            <a:r>
              <a:rPr lang="cs-CZ" dirty="0"/>
              <a:t>- kvízy </a:t>
            </a:r>
          </a:p>
          <a:p>
            <a:r>
              <a:rPr lang="cs-CZ" dirty="0"/>
              <a:t>- testy </a:t>
            </a:r>
          </a:p>
          <a:p>
            <a:pPr marL="0" indent="0">
              <a:buNone/>
            </a:pPr>
            <a:r>
              <a:rPr lang="cs-CZ" dirty="0"/>
              <a:t> - interaktivní tabule </a:t>
            </a:r>
          </a:p>
          <a:p>
            <a:r>
              <a:rPr lang="cs-CZ" dirty="0"/>
              <a:t>- mapy </a:t>
            </a:r>
          </a:p>
          <a:p>
            <a:r>
              <a:rPr lang="cs-CZ" dirty="0"/>
              <a:t>- virtuální realita </a:t>
            </a:r>
          </a:p>
          <a:p>
            <a:r>
              <a:rPr lang="cs-CZ" dirty="0"/>
              <a:t>- tablety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A27350F-F110-4E72-BA97-14BCD5A2C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260" y="1790379"/>
            <a:ext cx="4754880" cy="822960"/>
          </a:xfrm>
        </p:spPr>
        <p:txBody>
          <a:bodyPr/>
          <a:lstStyle/>
          <a:p>
            <a:r>
              <a:rPr lang="cs-CZ" dirty="0"/>
              <a:t>Pozitiva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4F88489-6802-4507-A5B0-BDC6D5617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2757488"/>
            <a:ext cx="4859252" cy="35518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Sdílení připravených materiálů mezi učiteli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Interaktivní forma výuky- děti byly naplno přítomné celých 45 minut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Výslovnost v AJ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Hygiena práce s IT - pochopení, že IT nám slouží i k práci a ne jen ke hře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Okamžitá zpětná vazba pro učitele (výsledek testů)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Práce s nástroji, které budou v práci užívat = příprava na život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61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05677-BF1B-4726-AFC7-0366CA1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Pokročilá uživatelská schopnost žáků patrná už ve 4. třídě – grafické programy, Interaktivní tabule jako výukový nástroj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73279B9-EC83-40E2-B7B9-ED5BD46DE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1819"/>
          <a:stretch/>
        </p:blipFill>
        <p:spPr>
          <a:xfrm>
            <a:off x="252069" y="2460035"/>
            <a:ext cx="5820585" cy="2920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3C6F031D-D50B-42DB-BB10-56D9F5FC3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336" y="3194068"/>
            <a:ext cx="5609595" cy="3158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74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05677-BF1B-4726-AFC7-0366CA1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Hodina vlastivědy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2CB1027-F06F-4FDB-BA49-6217982C4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6413" y="585216"/>
            <a:ext cx="3760900" cy="58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BCB6DAD-4B06-4D3F-A4D6-E450A6B23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8" y="2084831"/>
            <a:ext cx="6920996" cy="40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0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485</Words>
  <Application>Microsoft Office PowerPoint</Application>
  <PresentationFormat>Širokoúhlá obrazovka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Stínování 2023 - Levice (SK) 2. Základná škola, Ul. sv. Michala 42</vt:lpstr>
      <vt:lpstr>Co nás mile překvapilo </vt:lpstr>
      <vt:lpstr>Co nás překvapilo </vt:lpstr>
      <vt:lpstr>IT výuka  Koordinátor IT vzdělávání JE na ½ úvazek. Každý ročník má jasně formulované výstupy v IT Dovednostech.  </vt:lpstr>
      <vt:lpstr>Začátek 1. třída  - Nácvik tvarů a rozlišování písmen </vt:lpstr>
      <vt:lpstr>Interaktivní tabule, Programování, rýsování spojování bodů</vt:lpstr>
      <vt:lpstr>It VÝUKA – 4. - 5. TŘÍDA </vt:lpstr>
      <vt:lpstr>Pokročilá uživatelská schopnost žáků patrná už ve 4. třídě – grafické programy, Interaktivní tabule jako výukový nástroj</vt:lpstr>
      <vt:lpstr>Hodina vlastivědy</vt:lpstr>
      <vt:lpstr>It a nadaní žáci  </vt:lpstr>
      <vt:lpstr>Úspěch školy v soutěžích </vt:lpstr>
      <vt:lpstr>Zajímavosti:  etika vs. Třídnické hodiny  Trenér -TV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Stínování 2023 - Levice (SK) 2. Základná škola, Ul. sv. Michala 42</dc:title>
  <dc:creator>Lenka Desortová</dc:creator>
  <cp:lastModifiedBy>Ivana Širková</cp:lastModifiedBy>
  <cp:revision>18</cp:revision>
  <dcterms:created xsi:type="dcterms:W3CDTF">2023-12-11T17:19:50Z</dcterms:created>
  <dcterms:modified xsi:type="dcterms:W3CDTF">2024-01-15T11:27:02Z</dcterms:modified>
</cp:coreProperties>
</file>